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88" d="100"/>
          <a:sy n="88" d="100"/>
        </p:scale>
        <p:origin x="-1062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2286000" y="3124200"/>
            <a:ext cx="6172200" cy="1894362"/>
          </a:xfrm>
        </p:spPr>
        <p:txBody>
          <a:bodyPr/>
          <a:lstStyle>
            <a:lvl1pPr>
              <a:defRPr b="1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2286000" y="5003322"/>
            <a:ext cx="6172200" cy="1371600"/>
          </a:xfrm>
        </p:spPr>
        <p:txBody>
          <a:bodyPr/>
          <a:lstStyle>
            <a:lvl1pPr marL="0" indent="0" algn="l">
              <a:buNone/>
              <a:defRPr sz="1800" b="1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28" name="Date Placeholder 27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4621" y="1174097"/>
            <a:ext cx="2286000" cy="381000"/>
          </a:xfrm>
        </p:spPr>
        <p:txBody>
          <a:bodyPr/>
          <a:lstStyle/>
          <a:p>
            <a:fld id="{1D8BD707-D9CF-40AE-B4C6-C98DA3205C09}" type="datetimeFigureOut">
              <a:rPr lang="en-US" smtClean="0"/>
              <a:pPr/>
              <a:t>3/1/2010</a:t>
            </a:fld>
            <a:endParaRPr lang="en-US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269" y="4181669"/>
            <a:ext cx="3657600" cy="384048"/>
          </a:xfrm>
        </p:spPr>
        <p:txBody>
          <a:bodyPr/>
          <a:lstStyle/>
          <a:p>
            <a:endParaRPr lang="en-US"/>
          </a:p>
        </p:txBody>
      </p:sp>
      <p:sp>
        <p:nvSpPr>
          <p:cNvPr id="10" name="Rectangle 9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Rectangle 11"/>
          <p:cNvSpPr/>
          <p:nvPr/>
        </p:nvSpPr>
        <p:spPr bwMode="auto">
          <a:xfrm>
            <a:off x="276336" y="0"/>
            <a:ext cx="104664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4" name="Rectangle 13"/>
          <p:cNvSpPr/>
          <p:nvPr/>
        </p:nvSpPr>
        <p:spPr bwMode="auto">
          <a:xfrm>
            <a:off x="990600" y="0"/>
            <a:ext cx="181872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9" name="Rectangle 18"/>
          <p:cNvSpPr/>
          <p:nvPr/>
        </p:nvSpPr>
        <p:spPr bwMode="auto">
          <a:xfrm>
            <a:off x="1141320" y="0"/>
            <a:ext cx="230280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Straight Connector 10"/>
          <p:cNvSpPr>
            <a:spLocks noChangeShapeType="1"/>
          </p:cNvSpPr>
          <p:nvPr/>
        </p:nvSpPr>
        <p:spPr bwMode="auto">
          <a:xfrm>
            <a:off x="106344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8" name="Straight Connector 17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0" name="Straight Connector 19"/>
          <p:cNvSpPr>
            <a:spLocks noChangeShapeType="1"/>
          </p:cNvSpPr>
          <p:nvPr/>
        </p:nvSpPr>
        <p:spPr bwMode="auto">
          <a:xfrm>
            <a:off x="854112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6" name="Straight Connector 15"/>
          <p:cNvSpPr>
            <a:spLocks noChangeShapeType="1"/>
          </p:cNvSpPr>
          <p:nvPr/>
        </p:nvSpPr>
        <p:spPr bwMode="auto">
          <a:xfrm>
            <a:off x="172664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5" name="Straight Connector 14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2" name="Straight Connector 21"/>
          <p:cNvSpPr>
            <a:spLocks noChangeShapeType="1"/>
          </p:cNvSpPr>
          <p:nvPr/>
        </p:nvSpPr>
        <p:spPr bwMode="auto">
          <a:xfrm>
            <a:off x="9113856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7" name="Rectangle 26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1" name="Oval 20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Oval 22"/>
          <p:cNvSpPr/>
          <p:nvPr/>
        </p:nvSpPr>
        <p:spPr bwMode="auto">
          <a:xfrm>
            <a:off x="1309632" y="4866752"/>
            <a:ext cx="641424" cy="641424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4" name="Oval 23"/>
          <p:cNvSpPr/>
          <p:nvPr/>
        </p:nvSpPr>
        <p:spPr bwMode="auto">
          <a:xfrm>
            <a:off x="1091080" y="5500632"/>
            <a:ext cx="137160" cy="13716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6" name="Oval 25"/>
          <p:cNvSpPr/>
          <p:nvPr/>
        </p:nvSpPr>
        <p:spPr bwMode="auto">
          <a:xfrm>
            <a:off x="1664208" y="5788152"/>
            <a:ext cx="274320" cy="27432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5" name="Oval 24"/>
          <p:cNvSpPr/>
          <p:nvPr/>
        </p:nvSpPr>
        <p:spPr>
          <a:xfrm>
            <a:off x="1905000" y="4495800"/>
            <a:ext cx="365760" cy="36576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9" name="Slide Number Placeholder 28"/>
          <p:cNvSpPr>
            <a:spLocks noGrp="1"/>
          </p:cNvSpPr>
          <p:nvPr>
            <p:ph type="sldNum" sz="quarter" idx="12"/>
          </p:nvPr>
        </p:nvSpPr>
        <p:spPr bwMode="auto">
          <a:xfrm>
            <a:off x="1325544" y="4928702"/>
            <a:ext cx="609600" cy="517524"/>
          </a:xfrm>
        </p:spPr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8" name="Content Placeholder 7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7467600" cy="4873752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fld id="{1D8BD707-D9CF-40AE-B4C6-C98DA3205C09}" type="datetimeFigureOut">
              <a:rPr lang="en-US" smtClean="0"/>
              <a:pPr/>
              <a:t>3/1/2010</a:t>
            </a:fld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0" y="2895600"/>
            <a:ext cx="6172200" cy="2053590"/>
          </a:xfrm>
        </p:spPr>
        <p:txBody>
          <a:bodyPr/>
          <a:lstStyle>
            <a:lvl1pPr algn="l">
              <a:buNone/>
              <a:defRPr sz="3000" b="1" cap="small" baseline="0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86000" y="5010150"/>
            <a:ext cx="6172200" cy="1371600"/>
          </a:xfrm>
        </p:spPr>
        <p:txBody>
          <a:bodyPr anchor="t"/>
          <a:lstStyle>
            <a:lvl1pPr marL="0" indent="0">
              <a:buNone/>
              <a:defRPr sz="1800" b="1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3256" y="1170432"/>
            <a:ext cx="2286000" cy="381000"/>
          </a:xfrm>
        </p:spPr>
        <p:txBody>
          <a:bodyPr/>
          <a:lstStyle/>
          <a:p>
            <a:fld id="{1D8BD707-D9CF-40AE-B4C6-C98DA3205C09}" type="datetimeFigureOut">
              <a:rPr lang="en-US" smtClean="0"/>
              <a:pPr/>
              <a:t>3/1/2010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456" y="4178808"/>
            <a:ext cx="3657600" cy="384048"/>
          </a:xfrm>
        </p:spPr>
        <p:txBody>
          <a:bodyPr/>
          <a:lstStyle/>
          <a:p>
            <a:endParaRPr lang="en-US"/>
          </a:p>
        </p:txBody>
      </p:sp>
      <p:sp>
        <p:nvSpPr>
          <p:cNvPr id="9" name="Rectangle 8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Rectangle 9"/>
          <p:cNvSpPr/>
          <p:nvPr/>
        </p:nvSpPr>
        <p:spPr bwMode="auto">
          <a:xfrm>
            <a:off x="276336" y="0"/>
            <a:ext cx="104664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Rectangle 10"/>
          <p:cNvSpPr/>
          <p:nvPr/>
        </p:nvSpPr>
        <p:spPr bwMode="auto">
          <a:xfrm>
            <a:off x="990600" y="0"/>
            <a:ext cx="181872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Rectangle 11"/>
          <p:cNvSpPr/>
          <p:nvPr/>
        </p:nvSpPr>
        <p:spPr bwMode="auto">
          <a:xfrm>
            <a:off x="1141320" y="0"/>
            <a:ext cx="230280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Straight Connector 12"/>
          <p:cNvSpPr>
            <a:spLocks noChangeShapeType="1"/>
          </p:cNvSpPr>
          <p:nvPr/>
        </p:nvSpPr>
        <p:spPr bwMode="auto">
          <a:xfrm>
            <a:off x="106344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4" name="Straight Connector 13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5" name="Straight Connector 14"/>
          <p:cNvSpPr>
            <a:spLocks noChangeShapeType="1"/>
          </p:cNvSpPr>
          <p:nvPr/>
        </p:nvSpPr>
        <p:spPr bwMode="auto">
          <a:xfrm>
            <a:off x="854112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6" name="Straight Connector 15"/>
          <p:cNvSpPr>
            <a:spLocks noChangeShapeType="1"/>
          </p:cNvSpPr>
          <p:nvPr/>
        </p:nvSpPr>
        <p:spPr bwMode="auto">
          <a:xfrm>
            <a:off x="172664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7" name="Straight Connector 16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8" name="Rectangle 17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9" name="Oval 18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0" name="Oval 19"/>
          <p:cNvSpPr/>
          <p:nvPr/>
        </p:nvSpPr>
        <p:spPr bwMode="auto">
          <a:xfrm>
            <a:off x="1324704" y="4866752"/>
            <a:ext cx="641424" cy="641424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1" name="Oval 20"/>
          <p:cNvSpPr/>
          <p:nvPr/>
        </p:nvSpPr>
        <p:spPr bwMode="auto">
          <a:xfrm>
            <a:off x="1091080" y="5500632"/>
            <a:ext cx="137160" cy="13716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2" name="Oval 21"/>
          <p:cNvSpPr/>
          <p:nvPr/>
        </p:nvSpPr>
        <p:spPr bwMode="auto">
          <a:xfrm>
            <a:off x="1664208" y="5791200"/>
            <a:ext cx="274320" cy="27432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Oval 22"/>
          <p:cNvSpPr/>
          <p:nvPr/>
        </p:nvSpPr>
        <p:spPr bwMode="auto">
          <a:xfrm>
            <a:off x="1879040" y="4479888"/>
            <a:ext cx="365760" cy="36576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6" name="Straight Connector 25"/>
          <p:cNvSpPr>
            <a:spLocks noChangeShapeType="1"/>
          </p:cNvSpPr>
          <p:nvPr/>
        </p:nvSpPr>
        <p:spPr bwMode="auto">
          <a:xfrm>
            <a:off x="9097944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 bwMode="auto">
          <a:xfrm>
            <a:off x="1340616" y="4928702"/>
            <a:ext cx="609600" cy="517524"/>
          </a:xfrm>
        </p:spPr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3/1/2010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3657600" cy="45720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2"/>
          </p:nvPr>
        </p:nvSpPr>
        <p:spPr>
          <a:xfrm>
            <a:off x="4270248" y="1600200"/>
            <a:ext cx="3657600" cy="45720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7543800" cy="1143000"/>
          </a:xfrm>
        </p:spPr>
        <p:txBody>
          <a:bodyPr anchor="b"/>
          <a:lstStyle>
            <a:lvl1pPr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3/1/2010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2"/>
          </p:nvPr>
        </p:nvSpPr>
        <p:spPr>
          <a:xfrm>
            <a:off x="457200" y="2362200"/>
            <a:ext cx="3657600" cy="38862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3" name="Content Placeholder 12"/>
          <p:cNvSpPr>
            <a:spLocks noGrp="1"/>
          </p:cNvSpPr>
          <p:nvPr>
            <p:ph sz="quarter" idx="4"/>
          </p:nvPr>
        </p:nvSpPr>
        <p:spPr>
          <a:xfrm>
            <a:off x="4371975" y="2362200"/>
            <a:ext cx="3657600" cy="38862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2" name="Text Placeholder 11"/>
          <p:cNvSpPr>
            <a:spLocks noGrp="1"/>
          </p:cNvSpPr>
          <p:nvPr>
            <p:ph type="body" sz="quarter" idx="1"/>
          </p:nvPr>
        </p:nvSpPr>
        <p:spPr>
          <a:xfrm>
            <a:off x="4572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14" name="Text Placeholder 13"/>
          <p:cNvSpPr>
            <a:spLocks noGrp="1"/>
          </p:cNvSpPr>
          <p:nvPr>
            <p:ph type="body" sz="quarter" idx="3"/>
          </p:nvPr>
        </p:nvSpPr>
        <p:spPr>
          <a:xfrm>
            <a:off x="43434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6" name="Date Placeholder 5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fld id="{1D8BD707-D9CF-40AE-B4C6-C98DA3205C09}" type="datetimeFigureOut">
              <a:rPr lang="en-US" smtClean="0"/>
              <a:pPr/>
              <a:t>3/1/2010</a:t>
            </a:fld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3/1/2010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Straight Connector 9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5400000">
            <a:off x="3371850" y="3200400"/>
            <a:ext cx="6309360" cy="457200"/>
          </a:xfrm>
        </p:spPr>
        <p:txBody>
          <a:bodyPr anchor="b"/>
          <a:lstStyle>
            <a:lvl1pPr algn="l">
              <a:buNone/>
              <a:defRPr sz="2000" b="1" cap="small" baseline="0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812280" y="274320"/>
            <a:ext cx="1527048" cy="4983480"/>
          </a:xfrm>
        </p:spPr>
        <p:txBody>
          <a:bodyPr/>
          <a:lstStyle>
            <a:lvl1pPr marL="0" indent="0">
              <a:spcBef>
                <a:spcPts val="400"/>
              </a:spcBef>
              <a:spcAft>
                <a:spcPts val="1000"/>
              </a:spcAft>
              <a:buNone/>
              <a:defRPr sz="12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8" name="Straight Connector 7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9" name="Straight Connector 8"/>
          <p:cNvSpPr>
            <a:spLocks noChangeShapeType="1"/>
          </p:cNvSpPr>
          <p:nvPr/>
        </p:nvSpPr>
        <p:spPr bwMode="auto">
          <a:xfrm>
            <a:off x="6192296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1" name="Straight Connector 10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Rectangle 11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Straight Connector 12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4" name="Oval 13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8" name="Content Placeholder 17"/>
          <p:cNvSpPr>
            <a:spLocks noGrp="1"/>
          </p:cNvSpPr>
          <p:nvPr>
            <p:ph sz="quarter" idx="1"/>
          </p:nvPr>
        </p:nvSpPr>
        <p:spPr>
          <a:xfrm>
            <a:off x="304800" y="274320"/>
            <a:ext cx="5638800" cy="6327648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21" name="Date Placeholder 20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fld id="{1D8BD707-D9CF-40AE-B4C6-C98DA3205C09}" type="datetimeFigureOut">
              <a:rPr lang="en-US" smtClean="0"/>
              <a:pPr/>
              <a:t>3/1/2010</a:t>
            </a:fld>
            <a:endParaRPr lang="en-US"/>
          </a:p>
        </p:txBody>
      </p:sp>
      <p:sp>
        <p:nvSpPr>
          <p:cNvPr id="22" name="Slide Number Placeholder 21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3" name="Footer Placeholder 22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traight Connector 8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3" name="Oval 12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5400000">
            <a:off x="3350133" y="3200400"/>
            <a:ext cx="6309360" cy="457200"/>
          </a:xfrm>
        </p:spPr>
        <p:txBody>
          <a:bodyPr anchor="b"/>
          <a:lstStyle>
            <a:lvl1pPr algn="l">
              <a:buNone/>
              <a:defRPr sz="2000" b="1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0" y="0"/>
            <a:ext cx="6172200" cy="6858000"/>
          </a:xfrm>
          <a:solidFill>
            <a:schemeClr val="bg2"/>
          </a:solidFill>
          <a:ln w="1270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/>
          <a:lstStyle>
            <a:lvl1pPr marL="0" indent="0">
              <a:buNone/>
              <a:defRPr sz="3200"/>
            </a:lvl1pPr>
          </a:lstStyle>
          <a:p>
            <a:pPr algn="ctr" eaLnBrk="1" latinLnBrk="0" hangingPunct="1">
              <a:buFontTx/>
              <a:buNone/>
            </a:pPr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65798" y="264795"/>
            <a:ext cx="1524000" cy="4956048"/>
          </a:xfrm>
        </p:spPr>
        <p:txBody>
          <a:bodyPr rot="0" spcFirstLastPara="0" vertOverflow="overflow" horzOverflow="overflow" vert="horz" wrap="square" lIns="91440" tIns="45720" rIns="91440" bIns="45720" numCol="1" spcCol="274320" rtlCol="0" fromWordArt="0" anchor="t" anchorCtr="0" forceAA="0" compatLnSpc="1">
            <a:normAutofit/>
          </a:bodyPr>
          <a:lstStyle>
            <a:lvl1pPr marL="0" indent="0">
              <a:spcBef>
                <a:spcPts val="100"/>
              </a:spcBef>
              <a:spcAft>
                <a:spcPts val="400"/>
              </a:spcAft>
              <a:buFontTx/>
              <a:buNone/>
              <a:defRPr sz="12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10" name="Straight Connector 9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1" name="Rectangle 10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Straight Connector 11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9" name="Straight Connector 18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0" name="Straight Connector 19"/>
          <p:cNvSpPr>
            <a:spLocks noChangeShapeType="1"/>
          </p:cNvSpPr>
          <p:nvPr/>
        </p:nvSpPr>
        <p:spPr bwMode="auto">
          <a:xfrm>
            <a:off x="6192296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7" name="Date Placeholder 16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fld id="{1D8BD707-D9CF-40AE-B4C6-C98DA3205C09}" type="datetimeFigureOut">
              <a:rPr lang="en-US" smtClean="0"/>
              <a:pPr/>
              <a:t>3/1/2010</a:t>
            </a:fld>
            <a:endParaRPr lang="en-US"/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1" name="Footer Placeholder 20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3/1/2010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9"/>
            <a:ext cx="1676400" cy="5851525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3/1/2010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Straight Connector 15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1143000"/>
          </a:xfrm>
          <a:prstGeom prst="rect">
            <a:avLst/>
          </a:prstGeom>
        </p:spPr>
        <p:txBody>
          <a:bodyPr vert="horz" anchor="b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7467600" cy="4873752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 rot="5400000">
            <a:off x="7589520" y="1081851"/>
            <a:ext cx="2011680" cy="384048"/>
          </a:xfrm>
          <a:prstGeom prst="rect">
            <a:avLst/>
          </a:prstGeom>
        </p:spPr>
        <p:txBody>
          <a:bodyPr vert="horz" anchor="ctr" anchorCtr="0"/>
          <a:lstStyle>
            <a:lvl1pPr algn="r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3/1/2010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 rot="5400000">
            <a:off x="6990186" y="3737240"/>
            <a:ext cx="3200400" cy="365760"/>
          </a:xfrm>
          <a:prstGeom prst="rect">
            <a:avLst/>
          </a:prstGeom>
        </p:spPr>
        <p:txBody>
          <a:bodyPr vert="horz" anchor="ctr" anchorCtr="0"/>
          <a:lstStyle>
            <a:lvl1pPr algn="l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endParaRPr lang="en-US"/>
          </a:p>
        </p:txBody>
      </p:sp>
      <p:sp>
        <p:nvSpPr>
          <p:cNvPr id="7" name="Straight Connector 6"/>
          <p:cNvSpPr>
            <a:spLocks noChangeShapeType="1"/>
          </p:cNvSpPr>
          <p:nvPr/>
        </p:nvSpPr>
        <p:spPr bwMode="auto">
          <a:xfrm>
            <a:off x="76200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9" name="Straight Connector 8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0" name="Rectangle 9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Straight Connector 10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Oval 11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8129016" y="5734050"/>
            <a:ext cx="609600" cy="521208"/>
          </a:xfrm>
          <a:prstGeom prst="rect">
            <a:avLst/>
          </a:prstGeom>
        </p:spPr>
        <p:txBody>
          <a:bodyPr vert="horz" anchor="ctr"/>
          <a:lstStyle>
            <a:lvl1pPr algn="ctr" eaLnBrk="1" latinLnBrk="0" hangingPunct="1">
              <a:defRPr kumimoji="0" sz="1400" b="1">
                <a:solidFill>
                  <a:srgbClr val="FFFFFF"/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3000" b="0" kern="1200" cap="small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600"/>
        </a:spcBef>
        <a:buClr>
          <a:schemeClr val="accent1"/>
        </a:buClr>
        <a:buSzPct val="70000"/>
        <a:buFont typeface="Wingdings"/>
        <a:buChar char="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rtl="0" eaLnBrk="1" latinLnBrk="0" hangingPunct="1">
        <a:spcBef>
          <a:spcPct val="20000"/>
        </a:spcBef>
        <a:buClr>
          <a:schemeClr val="accent1"/>
        </a:buClr>
        <a:buSzPct val="8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SzPct val="60000"/>
        <a:buFont typeface="Wingdings"/>
        <a:buChar char="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182880" algn="l" rtl="0" eaLnBrk="1" latinLnBrk="0" hangingPunct="1">
        <a:spcBef>
          <a:spcPct val="20000"/>
        </a:spcBef>
        <a:buClr>
          <a:schemeClr val="accent2">
            <a:tint val="60000"/>
          </a:schemeClr>
        </a:buClr>
        <a:buSzPct val="68000"/>
        <a:buFont typeface="Wingdings 2"/>
        <a:buChar char="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182880" algn="l" rtl="0" eaLnBrk="1" latinLnBrk="0" hangingPunct="1">
        <a:spcBef>
          <a:spcPct val="20000"/>
        </a:spcBef>
        <a:buClr>
          <a:schemeClr val="accent1"/>
        </a:buClr>
        <a:buChar char="•"/>
        <a:defRPr kumimoji="0" sz="1600" kern="1200">
          <a:solidFill>
            <a:schemeClr val="tx2"/>
          </a:solidFill>
          <a:latin typeface="+mn-lt"/>
          <a:ea typeface="+mn-ea"/>
          <a:cs typeface="+mn-cs"/>
        </a:defRPr>
      </a:lvl6pPr>
      <a:lvl7pPr marL="201168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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7pPr>
      <a:lvl8pPr marL="2286000" indent="-182880" algn="l" rtl="0" eaLnBrk="1" latinLnBrk="0" hangingPunct="1">
        <a:spcBef>
          <a:spcPct val="20000"/>
        </a:spcBef>
        <a:buClr>
          <a:schemeClr val="accent2"/>
        </a:buClr>
        <a:buChar char="•"/>
        <a:defRPr kumimoji="0" sz="1400" kern="1200" cap="small" baseline="0">
          <a:solidFill>
            <a:schemeClr val="tx2"/>
          </a:solidFill>
          <a:latin typeface="+mn-lt"/>
          <a:ea typeface="+mn-ea"/>
          <a:cs typeface="+mn-cs"/>
        </a:defRPr>
      </a:lvl8pPr>
      <a:lvl9pPr marL="256032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Char char="•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Multi-part verbs / Phrasal verbs</a:t>
            </a:r>
            <a:endParaRPr lang="sr-Latn-C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 smtClean="0"/>
              <a:t>Aims: </a:t>
            </a:r>
          </a:p>
          <a:p>
            <a:pPr marL="514350" indent="-514350">
              <a:buAutoNum type="arabicPeriod"/>
            </a:pPr>
            <a:r>
              <a:rPr lang="en-US" dirty="0" smtClean="0"/>
              <a:t>To learn what a multi-part verb is</a:t>
            </a:r>
          </a:p>
          <a:p>
            <a:pPr marL="514350" indent="-514350">
              <a:buAutoNum type="arabicPeriod"/>
            </a:pPr>
            <a:r>
              <a:rPr lang="en-US" dirty="0" smtClean="0"/>
              <a:t>To learn some new multi-part verbs (take up, be into, turn up, back out, go through with </a:t>
            </a:r>
            <a:r>
              <a:rPr lang="en-US" dirty="0" err="1" smtClean="0"/>
              <a:t>sth</a:t>
            </a:r>
            <a:r>
              <a:rPr lang="en-US" dirty="0" smtClean="0"/>
              <a:t>, put on, set up, get across) </a:t>
            </a:r>
          </a:p>
          <a:p>
            <a:endParaRPr lang="sr-Latn-CS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What is a multi-part (phrasal verb</a:t>
            </a:r>
            <a:r>
              <a:rPr lang="en-US" dirty="0" smtClean="0"/>
              <a:t>)?</a:t>
            </a:r>
            <a:endParaRPr lang="sr-Latn-C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dirty="0" smtClean="0"/>
              <a:t>It is a verb which consists of two or more parts: a verb + a preposition. </a:t>
            </a:r>
          </a:p>
          <a:p>
            <a:endParaRPr lang="en-US" dirty="0" smtClean="0"/>
          </a:p>
          <a:p>
            <a:r>
              <a:rPr lang="en-US" dirty="0" smtClean="0"/>
              <a:t>You probably know some of them, such as:</a:t>
            </a:r>
          </a:p>
          <a:p>
            <a:pPr>
              <a:buNone/>
            </a:pPr>
            <a:r>
              <a:rPr lang="en-US" dirty="0" smtClean="0"/>
              <a:t>   get up</a:t>
            </a:r>
          </a:p>
          <a:p>
            <a:pPr>
              <a:buNone/>
            </a:pPr>
            <a:r>
              <a:rPr lang="en-US" dirty="0" smtClean="0"/>
              <a:t> </a:t>
            </a:r>
            <a:r>
              <a:rPr lang="en-US" dirty="0" smtClean="0"/>
              <a:t>  turn on </a:t>
            </a:r>
          </a:p>
          <a:p>
            <a:pPr>
              <a:buNone/>
            </a:pPr>
            <a:r>
              <a:rPr lang="en-US" dirty="0" smtClean="0"/>
              <a:t> </a:t>
            </a:r>
            <a:r>
              <a:rPr lang="en-US" dirty="0" smtClean="0"/>
              <a:t>  turn off </a:t>
            </a:r>
          </a:p>
          <a:p>
            <a:pPr>
              <a:buNone/>
            </a:pPr>
            <a:endParaRPr lang="en-US" dirty="0" smtClean="0"/>
          </a:p>
          <a:p>
            <a:r>
              <a:rPr lang="en-US" dirty="0" smtClean="0"/>
              <a:t>There are quite a lot of them in English and they are used very often.</a:t>
            </a:r>
          </a:p>
          <a:p>
            <a:pPr>
              <a:buNone/>
            </a:pPr>
            <a:endParaRPr lang="en-US" dirty="0" smtClean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not do it, </a:t>
            </a:r>
            <a:r>
              <a:rPr lang="en-US" dirty="0" err="1" smtClean="0"/>
              <a:t>organise</a:t>
            </a:r>
            <a:r>
              <a:rPr lang="en-US" dirty="0" smtClean="0"/>
              <a:t>, be interested in, arrive, wear, do (it) as planned, explain, start doing</a:t>
            </a:r>
            <a:endParaRPr lang="sr-Latn-C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dirty="0" smtClean="0"/>
              <a:t>I decided to </a:t>
            </a:r>
            <a:r>
              <a:rPr lang="en-US" i="1" dirty="0" smtClean="0"/>
              <a:t>take up </a:t>
            </a:r>
            <a:r>
              <a:rPr lang="en-US" dirty="0" smtClean="0"/>
              <a:t>bungee jumping and now I </a:t>
            </a:r>
            <a:r>
              <a:rPr lang="en-US" i="1" dirty="0" smtClean="0"/>
              <a:t>am</a:t>
            </a:r>
            <a:r>
              <a:rPr lang="en-US" dirty="0" smtClean="0"/>
              <a:t> really </a:t>
            </a:r>
            <a:r>
              <a:rPr lang="en-US" i="1" dirty="0" smtClean="0"/>
              <a:t>into</a:t>
            </a:r>
            <a:r>
              <a:rPr lang="en-US" dirty="0" smtClean="0"/>
              <a:t> it. When I </a:t>
            </a:r>
            <a:r>
              <a:rPr lang="en-US" i="1" dirty="0" smtClean="0"/>
              <a:t>turned up </a:t>
            </a:r>
            <a:r>
              <a:rPr lang="en-US" dirty="0" smtClean="0"/>
              <a:t>for my first jump I was so nervous that I tried to </a:t>
            </a:r>
            <a:r>
              <a:rPr lang="en-US" i="1" dirty="0" smtClean="0"/>
              <a:t>back out</a:t>
            </a:r>
            <a:r>
              <a:rPr lang="en-US" dirty="0" smtClean="0"/>
              <a:t>, but my friends persuaded me </a:t>
            </a:r>
            <a:r>
              <a:rPr lang="en-US" i="1" dirty="0" smtClean="0"/>
              <a:t>to go through with it</a:t>
            </a:r>
            <a:r>
              <a:rPr lang="en-US" dirty="0" smtClean="0"/>
              <a:t>.  You don’t have to </a:t>
            </a:r>
            <a:r>
              <a:rPr lang="en-US" i="1" dirty="0" smtClean="0"/>
              <a:t>put on </a:t>
            </a:r>
            <a:r>
              <a:rPr lang="en-US" dirty="0" smtClean="0"/>
              <a:t>any special clothes, just a sweater and jeans, but you need a lot of time to </a:t>
            </a:r>
            <a:r>
              <a:rPr lang="en-US" i="1" dirty="0" smtClean="0"/>
              <a:t>set up</a:t>
            </a:r>
            <a:r>
              <a:rPr lang="en-US" dirty="0" smtClean="0"/>
              <a:t> the equipment. But it is worth waiting for. It’s difficult to </a:t>
            </a:r>
            <a:r>
              <a:rPr lang="en-US" i="1" dirty="0" smtClean="0"/>
              <a:t>get across </a:t>
            </a:r>
            <a:r>
              <a:rPr lang="en-US" dirty="0" smtClean="0"/>
              <a:t>how exciting it is!</a:t>
            </a:r>
          </a:p>
          <a:p>
            <a:endParaRPr lang="en-US" dirty="0" smtClean="0"/>
          </a:p>
          <a:p>
            <a:pPr>
              <a:buNone/>
            </a:pPr>
            <a:r>
              <a:rPr lang="en-US" dirty="0" smtClean="0"/>
              <a:t>                                               (Students’ Book p. 13)</a:t>
            </a:r>
            <a:endParaRPr lang="sr-Latn-CS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Answers:</a:t>
            </a:r>
            <a:endParaRPr lang="sr-Latn-C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dirty="0" smtClean="0"/>
              <a:t>I decided to </a:t>
            </a:r>
            <a:r>
              <a:rPr lang="en-US" dirty="0" smtClean="0"/>
              <a:t>start doing bungee </a:t>
            </a:r>
            <a:r>
              <a:rPr lang="en-US" dirty="0" smtClean="0"/>
              <a:t>jumping and now I am really </a:t>
            </a:r>
            <a:r>
              <a:rPr lang="en-US" dirty="0" smtClean="0"/>
              <a:t>interested in </a:t>
            </a:r>
            <a:r>
              <a:rPr lang="en-US" dirty="0" smtClean="0"/>
              <a:t>it. When I </a:t>
            </a:r>
            <a:r>
              <a:rPr lang="en-US" dirty="0" smtClean="0"/>
              <a:t>arrived</a:t>
            </a:r>
            <a:r>
              <a:rPr lang="en-US" i="1" dirty="0" smtClean="0"/>
              <a:t> </a:t>
            </a:r>
            <a:r>
              <a:rPr lang="en-US" dirty="0" smtClean="0"/>
              <a:t>for my first jump I was so nervous that I tried to </a:t>
            </a:r>
            <a:r>
              <a:rPr lang="en-US" dirty="0" smtClean="0"/>
              <a:t>not do it, </a:t>
            </a:r>
            <a:r>
              <a:rPr lang="en-US" dirty="0" smtClean="0"/>
              <a:t>but my friends persuaded me </a:t>
            </a:r>
            <a:r>
              <a:rPr lang="en-US" dirty="0" smtClean="0"/>
              <a:t>do it as planned. You </a:t>
            </a:r>
            <a:r>
              <a:rPr lang="en-US" dirty="0" smtClean="0"/>
              <a:t>don’t have to </a:t>
            </a:r>
            <a:r>
              <a:rPr lang="en-US" dirty="0" smtClean="0"/>
              <a:t>wear</a:t>
            </a:r>
            <a:r>
              <a:rPr lang="en-US" i="1" dirty="0" smtClean="0"/>
              <a:t> </a:t>
            </a:r>
            <a:r>
              <a:rPr lang="en-US" dirty="0" smtClean="0"/>
              <a:t>any special clothes, just a sweater and jeans, but you need a lot of time to </a:t>
            </a:r>
            <a:r>
              <a:rPr lang="en-GB" dirty="0" smtClean="0"/>
              <a:t>organise</a:t>
            </a:r>
            <a:r>
              <a:rPr lang="en-US" dirty="0" smtClean="0"/>
              <a:t> </a:t>
            </a:r>
            <a:r>
              <a:rPr lang="en-US" dirty="0" smtClean="0"/>
              <a:t>the equipment. But it is worth waiting for. It’s difficult to </a:t>
            </a:r>
            <a:r>
              <a:rPr lang="en-US" dirty="0" smtClean="0"/>
              <a:t>explain</a:t>
            </a:r>
            <a:r>
              <a:rPr lang="en-US" i="1" dirty="0" smtClean="0"/>
              <a:t> </a:t>
            </a:r>
            <a:r>
              <a:rPr lang="en-US" dirty="0" smtClean="0"/>
              <a:t>how exciting it is!</a:t>
            </a:r>
            <a:endParaRPr lang="sr-Latn-CS" dirty="0" smtClean="0"/>
          </a:p>
          <a:p>
            <a:endParaRPr lang="sr-Latn-CS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sr-Latn-C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dirty="0" smtClean="0"/>
              <a:t>take up = start doing an activity, usually as a hobby</a:t>
            </a:r>
          </a:p>
          <a:p>
            <a:r>
              <a:rPr lang="en-US" dirty="0" smtClean="0"/>
              <a:t>be into </a:t>
            </a:r>
            <a:r>
              <a:rPr lang="en-US" dirty="0" err="1" smtClean="0"/>
              <a:t>sth</a:t>
            </a:r>
            <a:r>
              <a:rPr lang="en-US" dirty="0" smtClean="0"/>
              <a:t> = be interested in </a:t>
            </a:r>
            <a:r>
              <a:rPr lang="en-US" dirty="0" err="1" smtClean="0"/>
              <a:t>sth</a:t>
            </a:r>
            <a:r>
              <a:rPr lang="en-US" dirty="0" smtClean="0"/>
              <a:t> </a:t>
            </a:r>
          </a:p>
          <a:p>
            <a:r>
              <a:rPr lang="en-US" dirty="0" smtClean="0"/>
              <a:t>turn up = arrive, come </a:t>
            </a:r>
          </a:p>
          <a:p>
            <a:r>
              <a:rPr lang="en-US" dirty="0" smtClean="0"/>
              <a:t>back out = not do it </a:t>
            </a:r>
          </a:p>
          <a:p>
            <a:r>
              <a:rPr lang="en-US" dirty="0" smtClean="0"/>
              <a:t>go through with </a:t>
            </a:r>
            <a:r>
              <a:rPr lang="en-US" dirty="0" err="1" smtClean="0"/>
              <a:t>sth</a:t>
            </a:r>
            <a:r>
              <a:rPr lang="en-US" dirty="0" smtClean="0"/>
              <a:t> = do as planned </a:t>
            </a:r>
          </a:p>
          <a:p>
            <a:r>
              <a:rPr lang="en-US" dirty="0" smtClean="0"/>
              <a:t>put on = wear </a:t>
            </a:r>
          </a:p>
          <a:p>
            <a:r>
              <a:rPr lang="en-US" dirty="0" smtClean="0"/>
              <a:t>set up = </a:t>
            </a:r>
            <a:r>
              <a:rPr lang="en-GB" dirty="0" smtClean="0"/>
              <a:t>organise</a:t>
            </a:r>
            <a:r>
              <a:rPr lang="en-US" dirty="0" smtClean="0"/>
              <a:t> </a:t>
            </a:r>
          </a:p>
          <a:p>
            <a:r>
              <a:rPr lang="en-US" dirty="0" smtClean="0"/>
              <a:t>get across = explain </a:t>
            </a:r>
          </a:p>
          <a:p>
            <a:endParaRPr lang="sr-Latn-CS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          This is similar to your test questions!</a:t>
            </a:r>
            <a:endParaRPr lang="sr-Latn-C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 marL="457200" indent="-457200">
              <a:buAutoNum type="arabicPeriod"/>
            </a:pPr>
            <a:r>
              <a:rPr lang="en-US" dirty="0" smtClean="0"/>
              <a:t>Ann waited for Tom for ages but he didn’t ____________.</a:t>
            </a:r>
          </a:p>
          <a:p>
            <a:pPr marL="457200" indent="-457200">
              <a:buAutoNum type="arabicPeriod"/>
            </a:pPr>
            <a:r>
              <a:rPr lang="en-US" dirty="0" smtClean="0"/>
              <a:t>What kind of music ___________ you _______?</a:t>
            </a:r>
          </a:p>
          <a:p>
            <a:pPr marL="457200" indent="-457200">
              <a:buAutoNum type="arabicPeriod"/>
            </a:pPr>
            <a:r>
              <a:rPr lang="en-US" dirty="0" smtClean="0"/>
              <a:t>A friend of mine ____ just ________ jogging in order to get fit.</a:t>
            </a:r>
          </a:p>
          <a:p>
            <a:pPr marL="457200" indent="-457200">
              <a:buAutoNum type="arabicPeriod"/>
            </a:pPr>
            <a:r>
              <a:rPr lang="en-US" dirty="0" smtClean="0"/>
              <a:t>Why don’t we __________ our computer in the study?</a:t>
            </a:r>
          </a:p>
          <a:p>
            <a:pPr marL="457200" indent="-457200">
              <a:buAutoNum type="arabicPeriod"/>
            </a:pPr>
            <a:r>
              <a:rPr lang="en-US" dirty="0" smtClean="0"/>
              <a:t>They were going to have a party last Saturday but ________________ at the last moment. </a:t>
            </a:r>
            <a:endParaRPr lang="sr-Latn-CS" dirty="0"/>
          </a:p>
        </p:txBody>
      </p:sp>
      <p:sp>
        <p:nvSpPr>
          <p:cNvPr id="4" name="Lightning Bolt 3"/>
          <p:cNvSpPr/>
          <p:nvPr/>
        </p:nvSpPr>
        <p:spPr>
          <a:xfrm>
            <a:off x="609600" y="152400"/>
            <a:ext cx="914400" cy="914400"/>
          </a:xfrm>
          <a:prstGeom prst="lightningBol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r-Latn-C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          This is similar to your test questions!</a:t>
            </a:r>
            <a:endParaRPr lang="sr-Latn-C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 marL="457200" indent="-457200">
              <a:buAutoNum type="arabicPeriod"/>
            </a:pPr>
            <a:r>
              <a:rPr lang="en-US" dirty="0" smtClean="0"/>
              <a:t>Ann waited for Tom for ages but he didn’t </a:t>
            </a:r>
            <a:r>
              <a:rPr lang="en-US" u="sng" dirty="0" smtClean="0"/>
              <a:t>turn up</a:t>
            </a:r>
            <a:r>
              <a:rPr lang="en-US" dirty="0" smtClean="0"/>
              <a:t>.</a:t>
            </a:r>
          </a:p>
          <a:p>
            <a:pPr marL="457200" indent="-457200">
              <a:buAutoNum type="arabicPeriod"/>
            </a:pPr>
            <a:r>
              <a:rPr lang="en-US" dirty="0" smtClean="0"/>
              <a:t>What kind of music </a:t>
            </a:r>
            <a:r>
              <a:rPr lang="en-US" u="sng" dirty="0" smtClean="0"/>
              <a:t>are</a:t>
            </a:r>
            <a:r>
              <a:rPr lang="en-US" dirty="0" smtClean="0"/>
              <a:t> you </a:t>
            </a:r>
            <a:r>
              <a:rPr lang="en-US" u="sng" dirty="0" smtClean="0"/>
              <a:t>into</a:t>
            </a:r>
            <a:r>
              <a:rPr lang="en-US" dirty="0" smtClean="0"/>
              <a:t>?</a:t>
            </a:r>
          </a:p>
          <a:p>
            <a:pPr marL="457200" indent="-457200">
              <a:buAutoNum type="arabicPeriod"/>
            </a:pPr>
            <a:r>
              <a:rPr lang="en-US" dirty="0" smtClean="0"/>
              <a:t>A friend of mine </a:t>
            </a:r>
            <a:r>
              <a:rPr lang="en-US" u="sng" dirty="0" smtClean="0"/>
              <a:t>has</a:t>
            </a:r>
            <a:r>
              <a:rPr lang="en-US" dirty="0" smtClean="0"/>
              <a:t> just </a:t>
            </a:r>
            <a:r>
              <a:rPr lang="en-US" u="sng" dirty="0" smtClean="0"/>
              <a:t>taken up</a:t>
            </a:r>
            <a:r>
              <a:rPr lang="en-US" dirty="0" smtClean="0"/>
              <a:t> jogging in order to get fit.</a:t>
            </a:r>
          </a:p>
          <a:p>
            <a:pPr marL="457200" indent="-457200">
              <a:buAutoNum type="arabicPeriod"/>
            </a:pPr>
            <a:r>
              <a:rPr lang="en-US" dirty="0" smtClean="0"/>
              <a:t>Why don’t we </a:t>
            </a:r>
            <a:r>
              <a:rPr lang="en-US" u="sng" dirty="0" smtClean="0"/>
              <a:t>set up</a:t>
            </a:r>
            <a:r>
              <a:rPr lang="en-US" dirty="0" smtClean="0"/>
              <a:t> our computer in the study?</a:t>
            </a:r>
          </a:p>
          <a:p>
            <a:pPr marL="457200" indent="-457200">
              <a:buAutoNum type="arabicPeriod"/>
            </a:pPr>
            <a:r>
              <a:rPr lang="en-US" dirty="0" smtClean="0"/>
              <a:t>They were going to have a party last Saturday but they </a:t>
            </a:r>
            <a:r>
              <a:rPr lang="en-US" u="sng" dirty="0" smtClean="0"/>
              <a:t>backed out</a:t>
            </a:r>
            <a:r>
              <a:rPr lang="en-US" dirty="0" smtClean="0"/>
              <a:t> at the last moment. </a:t>
            </a:r>
            <a:endParaRPr lang="sr-Latn-CS" dirty="0"/>
          </a:p>
        </p:txBody>
      </p:sp>
      <p:sp>
        <p:nvSpPr>
          <p:cNvPr id="4" name="Lightning Bolt 3"/>
          <p:cNvSpPr/>
          <p:nvPr/>
        </p:nvSpPr>
        <p:spPr>
          <a:xfrm>
            <a:off x="609600" y="152400"/>
            <a:ext cx="914400" cy="914400"/>
          </a:xfrm>
          <a:prstGeom prst="lightningBol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r-Latn-C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Oriel">
  <a:themeElements>
    <a:clrScheme name="Metro">
      <a:dk1>
        <a:sysClr val="windowText" lastClr="000000"/>
      </a:dk1>
      <a:lt1>
        <a:sysClr val="window" lastClr="FFFFFF"/>
      </a:lt1>
      <a:dk2>
        <a:srgbClr val="4E5B6F"/>
      </a:dk2>
      <a:lt2>
        <a:srgbClr val="D6ECFF"/>
      </a:lt2>
      <a:accent1>
        <a:srgbClr val="7FD13B"/>
      </a:accent1>
      <a:accent2>
        <a:srgbClr val="EA157A"/>
      </a:accent2>
      <a:accent3>
        <a:srgbClr val="FEB80A"/>
      </a:accent3>
      <a:accent4>
        <a:srgbClr val="00ADDC"/>
      </a:accent4>
      <a:accent5>
        <a:srgbClr val="738AC8"/>
      </a:accent5>
      <a:accent6>
        <a:srgbClr val="1AB39F"/>
      </a:accent6>
      <a:hlink>
        <a:srgbClr val="EB8803"/>
      </a:hlink>
      <a:folHlink>
        <a:srgbClr val="5F7791"/>
      </a:folHlink>
    </a:clrScheme>
    <a:fontScheme name="Oriel">
      <a:majorFont>
        <a:latin typeface="Century Schoolbook"/>
        <a:ea typeface=""/>
        <a:cs typeface=""/>
        <a:font script="Jpan" typeface="ＭＳ Ｐ明朝"/>
        <a:font script="Hang" typeface="휴먼매직체"/>
        <a:font script="Hans" typeface="华文楷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entury Schoolbook"/>
        <a:ea typeface=""/>
        <a:cs typeface=""/>
        <a:font script="Jpan" typeface="ＭＳ Ｐ明朝"/>
        <a:font script="Hang" typeface="휴먼매직체"/>
        <a:font script="Hans" typeface="宋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Oriel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60000"/>
              </a:schemeClr>
            </a:gs>
            <a:gs pos="30000">
              <a:schemeClr val="phClr">
                <a:tint val="38000"/>
                <a:satMod val="260000"/>
              </a:schemeClr>
            </a:gs>
            <a:gs pos="75000">
              <a:schemeClr val="phClr">
                <a:tint val="55000"/>
                <a:satMod val="255000"/>
              </a:schemeClr>
            </a:gs>
            <a:gs pos="100000">
              <a:schemeClr val="phClr">
                <a:tint val="70000"/>
                <a:satMod val="255000"/>
              </a:schemeClr>
            </a:gs>
          </a:gsLst>
          <a:path path="circle">
            <a:fillToRect l="5000" t="100000" r="120000" b="10000"/>
          </a:path>
        </a:gradFill>
        <a:gradFill rotWithShape="1">
          <a:gsLst>
            <a:gs pos="0">
              <a:schemeClr val="phClr">
                <a:shade val="63000"/>
                <a:satMod val="165000"/>
              </a:schemeClr>
            </a:gs>
            <a:gs pos="30000">
              <a:schemeClr val="phClr">
                <a:shade val="58000"/>
                <a:satMod val="165000"/>
              </a:schemeClr>
            </a:gs>
            <a:gs pos="75000">
              <a:schemeClr val="phClr">
                <a:shade val="30000"/>
                <a:satMod val="175000"/>
              </a:schemeClr>
            </a:gs>
            <a:gs pos="100000">
              <a:schemeClr val="phClr">
                <a:shade val="15000"/>
                <a:satMod val="175000"/>
              </a:schemeClr>
            </a:gs>
          </a:gsLst>
          <a:path path="circle">
            <a:fillToRect l="5000" t="100000" r="120000" b="10000"/>
          </a:path>
        </a:gradFill>
      </a:fillStyleLst>
      <a:lnStyleLst>
        <a:ln w="12700" cap="flat" cmpd="sng" algn="ctr">
          <a:solidFill>
            <a:schemeClr val="phClr">
              <a:shade val="70000"/>
              <a:satMod val="15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4925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0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0"/>
            </a:lightRig>
          </a:scene3d>
          <a:sp3d>
            <a:bevelT w="47625" h="69850"/>
            <a:contourClr>
              <a:schemeClr val="lt1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58000"/>
                <a:satMod val="125000"/>
              </a:schemeClr>
            </a:gs>
            <a:gs pos="40000">
              <a:schemeClr val="phClr">
                <a:tint val="90000"/>
                <a:shade val="90000"/>
                <a:satMod val="120000"/>
              </a:schemeClr>
            </a:gs>
            <a:gs pos="100000">
              <a:schemeClr val="phClr">
                <a:tint val="5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shade val="80000"/>
              </a:schemeClr>
              <a:schemeClr val="phClr">
                <a:tint val="91000"/>
              </a:schemeClr>
            </a:duotone>
          </a:blip>
          <a:tile tx="0" ty="0" sx="40000" sy="50000" flip="y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Oriel</Template>
  <TotalTime>22</TotalTime>
  <Words>514</Words>
  <Application>Microsoft Office PowerPoint</Application>
  <PresentationFormat>On-screen Show (4:3)</PresentationFormat>
  <Paragraphs>39</Paragraphs>
  <Slides>7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8" baseType="lpstr">
      <vt:lpstr>Oriel</vt:lpstr>
      <vt:lpstr>Multi-part verbs / Phrasal verbs</vt:lpstr>
      <vt:lpstr>What is a multi-part (phrasal verb)?</vt:lpstr>
      <vt:lpstr>not do it, organise, be interested in, arrive, wear, do (it) as planned, explain, start doing</vt:lpstr>
      <vt:lpstr>Answers:</vt:lpstr>
      <vt:lpstr>Slide 5</vt:lpstr>
      <vt:lpstr>          This is similar to your test questions!</vt:lpstr>
      <vt:lpstr>          This is similar to your test questions!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Multi-part verbs / Phrasal verbs</dc:title>
  <dc:creator/>
  <cp:lastModifiedBy>Korisnik</cp:lastModifiedBy>
  <cp:revision>5</cp:revision>
  <dcterms:created xsi:type="dcterms:W3CDTF">2006-08-16T00:00:00Z</dcterms:created>
  <dcterms:modified xsi:type="dcterms:W3CDTF">2010-03-01T15:02:59Z</dcterms:modified>
</cp:coreProperties>
</file>