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303" r:id="rId13"/>
    <p:sldId id="304" r:id="rId14"/>
    <p:sldId id="268" r:id="rId15"/>
    <p:sldId id="269" r:id="rId16"/>
    <p:sldId id="270" r:id="rId17"/>
    <p:sldId id="271" r:id="rId18"/>
    <p:sldId id="272" r:id="rId19"/>
    <p:sldId id="273" r:id="rId20"/>
    <p:sldId id="274" r:id="rId21"/>
    <p:sldId id="276" r:id="rId22"/>
    <p:sldId id="275" r:id="rId23"/>
    <p:sldId id="277" r:id="rId24"/>
    <p:sldId id="278" r:id="rId25"/>
    <p:sldId id="279" r:id="rId26"/>
    <p:sldId id="302" r:id="rId27"/>
    <p:sldId id="287" r:id="rId28"/>
    <p:sldId id="280" r:id="rId29"/>
    <p:sldId id="281" r:id="rId30"/>
    <p:sldId id="282" r:id="rId31"/>
    <p:sldId id="283" r:id="rId32"/>
    <p:sldId id="284" r:id="rId33"/>
    <p:sldId id="285" r:id="rId34"/>
    <p:sldId id="286" r:id="rId35"/>
    <p:sldId id="288" r:id="rId36"/>
    <p:sldId id="297" r:id="rId37"/>
    <p:sldId id="298" r:id="rId38"/>
    <p:sldId id="299" r:id="rId39"/>
    <p:sldId id="289" r:id="rId40"/>
    <p:sldId id="290" r:id="rId41"/>
    <p:sldId id="292" r:id="rId42"/>
    <p:sldId id="300" r:id="rId43"/>
    <p:sldId id="301" r:id="rId44"/>
    <p:sldId id="305" r:id="rId45"/>
    <p:sldId id="306" r:id="rId46"/>
    <p:sldId id="307" r:id="rId47"/>
    <p:sldId id="308"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7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7782617-3C60-494C-AD8D-55E5394598DC}" type="datetimeFigureOut">
              <a:rPr lang="en-US" smtClean="0"/>
              <a:pPr/>
              <a:t>3/25/2016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0A40554-9371-4466-814B-63074C63349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782617-3C60-494C-AD8D-55E5394598DC}" type="datetimeFigureOut">
              <a:rPr lang="en-US" smtClean="0"/>
              <a:pPr/>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40554-9371-4466-814B-63074C6334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7782617-3C60-494C-AD8D-55E5394598DC}" type="datetimeFigureOut">
              <a:rPr lang="en-US" smtClean="0"/>
              <a:pPr/>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40554-9371-4466-814B-63074C63349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7782617-3C60-494C-AD8D-55E5394598DC}" type="datetimeFigureOut">
              <a:rPr lang="en-US" smtClean="0"/>
              <a:pPr/>
              <a:t>3/25/2016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40554-9371-4466-814B-63074C6334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7782617-3C60-494C-AD8D-55E5394598DC}" type="datetimeFigureOut">
              <a:rPr lang="en-US" smtClean="0"/>
              <a:pPr/>
              <a:t>3/25/2016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A40554-9371-4466-814B-63074C6334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7782617-3C60-494C-AD8D-55E5394598DC}" type="datetimeFigureOut">
              <a:rPr lang="en-US" smtClean="0"/>
              <a:pPr/>
              <a:t>3/25/2016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A40554-9371-4466-814B-63074C6334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782617-3C60-494C-AD8D-55E5394598DC}" type="datetimeFigureOut">
              <a:rPr lang="en-US" smtClean="0"/>
              <a:pPr/>
              <a:t>3/25/2016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A40554-9371-4466-814B-63074C6334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7782617-3C60-494C-AD8D-55E5394598DC}" type="datetimeFigureOut">
              <a:rPr lang="en-US" smtClean="0"/>
              <a:pPr/>
              <a:t>3/25/2016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40554-9371-4466-814B-63074C6334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7782617-3C60-494C-AD8D-55E5394598DC}" type="datetimeFigureOut">
              <a:rPr lang="en-US" smtClean="0"/>
              <a:pPr/>
              <a:t>3/25/2016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0A40554-9371-4466-814B-63074C63349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782617-3C60-494C-AD8D-55E5394598DC}" type="datetimeFigureOut">
              <a:rPr lang="en-US" smtClean="0"/>
              <a:pPr/>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40554-9371-4466-814B-63074C6334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782617-3C60-494C-AD8D-55E5394598DC}" type="datetimeFigureOut">
              <a:rPr lang="en-US" smtClean="0"/>
              <a:pPr/>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40554-9371-4466-814B-63074C6334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7782617-3C60-494C-AD8D-55E5394598DC}" type="datetimeFigureOut">
              <a:rPr lang="en-US" smtClean="0"/>
              <a:pPr/>
              <a:t>3/25/2016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0A40554-9371-4466-814B-63074C63349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potpuna.www.adresa.tog.teksta/"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www.bioone.org/doi/full/10.1199/tab.0151"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books.apa.org/books.cfm?id=4200067"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1500166" y="2428868"/>
            <a:ext cx="5929354" cy="954107"/>
          </a:xfrm>
          <a:prstGeom prst="rect">
            <a:avLst/>
          </a:prstGeom>
          <a:noFill/>
          <a:ln>
            <a:solidFill>
              <a:schemeClr val="accent2">
                <a:lumMod val="50000"/>
              </a:schemeClr>
            </a:solidFill>
          </a:ln>
          <a:effectLst>
            <a:outerShdw blurRad="50800" dist="38100" dir="5400000" algn="t" rotWithShape="0">
              <a:prstClr val="black">
                <a:alpha val="40000"/>
              </a:prstClr>
            </a:outerShdw>
          </a:effectLst>
        </p:spPr>
        <p:txBody>
          <a:bodyPr wrap="square" rtlCol="0">
            <a:spAutoFit/>
          </a:bodyPr>
          <a:lstStyle/>
          <a:p>
            <a:pPr algn="ctr"/>
            <a:r>
              <a:rPr lang="sr-Latn-RS" sz="2800" dirty="0" smtClean="0">
                <a:latin typeface="Times New Roman" pitchFamily="18" charset="0"/>
                <a:cs typeface="Times New Roman" pitchFamily="18" charset="0"/>
              </a:rPr>
              <a:t>METODOLOGIJA  NAUČNOG ISTRAŽIVANJA</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39"/>
          <p:cNvSpPr/>
          <p:nvPr/>
        </p:nvSpPr>
        <p:spPr>
          <a:xfrm>
            <a:off x="5072066" y="5357826"/>
            <a:ext cx="2000264" cy="642942"/>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5000628" y="4429132"/>
            <a:ext cx="2428892" cy="571504"/>
          </a:xfrm>
          <a:prstGeom prst="ellipse">
            <a:avLst/>
          </a:prstGeom>
          <a:solidFill>
            <a:schemeClr val="accent3">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214942" y="2214554"/>
            <a:ext cx="1714512" cy="642942"/>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noChangeArrowheads="1"/>
          </p:cNvPicPr>
          <p:nvPr/>
        </p:nvPicPr>
        <p:blipFill>
          <a:blip r:embed="rId2"/>
          <a:srcRect/>
          <a:stretch>
            <a:fillRect/>
          </a:stretch>
        </p:blipFill>
        <p:spPr bwMode="auto">
          <a:xfrm>
            <a:off x="642910" y="928670"/>
            <a:ext cx="2800350" cy="5724525"/>
          </a:xfrm>
          <a:prstGeom prst="rect">
            <a:avLst/>
          </a:prstGeom>
          <a:noFill/>
          <a:ln w="9525">
            <a:noFill/>
            <a:miter lim="800000"/>
            <a:headEnd/>
            <a:tailEnd/>
          </a:ln>
          <a:effectLst/>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4" name="Picture 2" descr="C:\Users\Jelena\Downloads\grb-600 (1).png"/>
          <p:cNvPicPr>
            <a:picLocks noChangeAspect="1" noChangeArrowheads="1"/>
          </p:cNvPicPr>
          <p:nvPr/>
        </p:nvPicPr>
        <p:blipFill>
          <a:blip r:embed="rId3" cstate="print"/>
          <a:srcRect/>
          <a:stretch>
            <a:fillRect/>
          </a:stretch>
        </p:blipFill>
        <p:spPr bwMode="auto">
          <a:xfrm>
            <a:off x="84250" y="71414"/>
            <a:ext cx="724664" cy="685802"/>
          </a:xfrm>
          <a:prstGeom prst="rect">
            <a:avLst/>
          </a:prstGeom>
          <a:noFill/>
        </p:spPr>
      </p:pic>
      <p:cxnSp>
        <p:nvCxnSpPr>
          <p:cNvPr id="6" name="Elbow Connector 5"/>
          <p:cNvCxnSpPr/>
          <p:nvPr/>
        </p:nvCxnSpPr>
        <p:spPr>
          <a:xfrm>
            <a:off x="3143240" y="1500174"/>
            <a:ext cx="1714512" cy="1000132"/>
          </a:xfrm>
          <a:prstGeom prst="bentConnector3">
            <a:avLst>
              <a:gd name="adj1" fmla="val 50000"/>
            </a:avLst>
          </a:prstGeom>
          <a:ln w="19050">
            <a:prstDash val="solid"/>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643570" y="2345288"/>
            <a:ext cx="928694"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IDEJA</a:t>
            </a:r>
            <a:endParaRPr lang="en-US"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4"/>
          <a:srcRect/>
          <a:stretch>
            <a:fillRect/>
          </a:stretch>
        </p:blipFill>
        <p:spPr bwMode="auto">
          <a:xfrm>
            <a:off x="7286644" y="1157283"/>
            <a:ext cx="1362075" cy="1628775"/>
          </a:xfrm>
          <a:prstGeom prst="rect">
            <a:avLst/>
          </a:prstGeom>
          <a:noFill/>
          <a:ln w="9525">
            <a:noFill/>
            <a:miter lim="800000"/>
            <a:headEnd/>
            <a:tailEnd/>
          </a:ln>
          <a:effectLst/>
        </p:spPr>
      </p:pic>
      <p:cxnSp>
        <p:nvCxnSpPr>
          <p:cNvPr id="12" name="Straight Arrow Connector 11"/>
          <p:cNvCxnSpPr/>
          <p:nvPr/>
        </p:nvCxnSpPr>
        <p:spPr>
          <a:xfrm rot="5400000">
            <a:off x="4929190" y="2857496"/>
            <a:ext cx="571504"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143372" y="3429000"/>
            <a:ext cx="1143008" cy="584775"/>
          </a:xfrm>
          <a:prstGeom prst="rect">
            <a:avLst/>
          </a:prstGeom>
          <a:noFill/>
        </p:spPr>
        <p:txBody>
          <a:bodyPr wrap="square" rtlCol="0">
            <a:spAutoFit/>
          </a:bodyPr>
          <a:lstStyle/>
          <a:p>
            <a:pPr algn="ctr"/>
            <a:r>
              <a:rPr lang="sr-Latn-RS" sz="1600" dirty="0" smtClean="0">
                <a:latin typeface="Times New Roman" pitchFamily="18" charset="0"/>
                <a:cs typeface="Times New Roman" pitchFamily="18" charset="0"/>
              </a:rPr>
              <a:t>Definisanje problema</a:t>
            </a:r>
          </a:p>
        </p:txBody>
      </p:sp>
      <p:cxnSp>
        <p:nvCxnSpPr>
          <p:cNvPr id="16" name="Straight Arrow Connector 15"/>
          <p:cNvCxnSpPr/>
          <p:nvPr/>
        </p:nvCxnSpPr>
        <p:spPr>
          <a:xfrm rot="5400000">
            <a:off x="5894397" y="3178173"/>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429256" y="3429000"/>
            <a:ext cx="1500198" cy="338554"/>
          </a:xfrm>
          <a:prstGeom prst="rect">
            <a:avLst/>
          </a:prstGeom>
          <a:noFill/>
        </p:spPr>
        <p:txBody>
          <a:bodyPr wrap="square" rtlCol="0">
            <a:spAutoFit/>
          </a:bodyPr>
          <a:lstStyle/>
          <a:p>
            <a:r>
              <a:rPr lang="sr-Latn-RS" sz="1600" dirty="0" smtClean="0">
                <a:latin typeface="Times New Roman" pitchFamily="18" charset="0"/>
                <a:cs typeface="Times New Roman" pitchFamily="18" charset="0"/>
              </a:rPr>
              <a:t>Cilj istraživanja</a:t>
            </a:r>
            <a:endParaRPr lang="en-US" sz="1600" dirty="0">
              <a:latin typeface="Times New Roman" pitchFamily="18" charset="0"/>
              <a:cs typeface="Times New Roman" pitchFamily="18" charset="0"/>
            </a:endParaRPr>
          </a:p>
        </p:txBody>
      </p:sp>
      <p:cxnSp>
        <p:nvCxnSpPr>
          <p:cNvPr id="19" name="Straight Arrow Connector 18"/>
          <p:cNvCxnSpPr/>
          <p:nvPr/>
        </p:nvCxnSpPr>
        <p:spPr>
          <a:xfrm>
            <a:off x="6572264" y="2857496"/>
            <a:ext cx="714380"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929454" y="3429000"/>
            <a:ext cx="1428760" cy="584775"/>
          </a:xfrm>
          <a:prstGeom prst="rect">
            <a:avLst/>
          </a:prstGeom>
          <a:noFill/>
        </p:spPr>
        <p:txBody>
          <a:bodyPr wrap="square" rtlCol="0">
            <a:spAutoFit/>
          </a:bodyPr>
          <a:lstStyle/>
          <a:p>
            <a:pPr algn="ctr"/>
            <a:r>
              <a:rPr lang="sr-Latn-RS" sz="1600" dirty="0" smtClean="0">
                <a:latin typeface="Times New Roman" pitchFamily="18" charset="0"/>
                <a:cs typeface="Times New Roman" pitchFamily="18" charset="0"/>
              </a:rPr>
              <a:t>Šta treba istraživati</a:t>
            </a:r>
            <a:endParaRPr lang="en-US" sz="1600" dirty="0">
              <a:latin typeface="Times New Roman" pitchFamily="18" charset="0"/>
              <a:cs typeface="Times New Roman" pitchFamily="18" charset="0"/>
            </a:endParaRPr>
          </a:p>
        </p:txBody>
      </p:sp>
      <p:cxnSp>
        <p:nvCxnSpPr>
          <p:cNvPr id="22" name="Straight Arrow Connector 21"/>
          <p:cNvCxnSpPr/>
          <p:nvPr/>
        </p:nvCxnSpPr>
        <p:spPr>
          <a:xfrm>
            <a:off x="4857752" y="4000504"/>
            <a:ext cx="928694"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5893603" y="4107661"/>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flipV="1">
            <a:off x="6500826" y="4000504"/>
            <a:ext cx="1000132"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072066" y="4500570"/>
            <a:ext cx="2214578"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Postavka problema</a:t>
            </a:r>
            <a:endParaRPr lang="en-US" dirty="0">
              <a:latin typeface="Times New Roman" pitchFamily="18" charset="0"/>
              <a:cs typeface="Times New Roman" pitchFamily="18" charset="0"/>
            </a:endParaRPr>
          </a:p>
        </p:txBody>
      </p:sp>
      <p:cxnSp>
        <p:nvCxnSpPr>
          <p:cNvPr id="34" name="Straight Connector 33"/>
          <p:cNvCxnSpPr/>
          <p:nvPr/>
        </p:nvCxnSpPr>
        <p:spPr>
          <a:xfrm>
            <a:off x="3143240" y="1714488"/>
            <a:ext cx="571504"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1714480" y="3714752"/>
            <a:ext cx="4000528"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714744" y="5715016"/>
            <a:ext cx="1143008"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072066" y="5500702"/>
            <a:ext cx="1928826"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Pregled literature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par>
                                <p:cTn id="18" presetID="8" presetClass="entr" presetSubtype="16"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diamond(in)">
                                      <p:cBhvr>
                                        <p:cTn id="20" dur="2000"/>
                                        <p:tgtEl>
                                          <p:spTgt spid="8"/>
                                        </p:tgtEl>
                                      </p:cBhvr>
                                    </p:animEffect>
                                  </p:childTnLst>
                                </p:cTn>
                              </p:par>
                              <p:par>
                                <p:cTn id="21" presetID="8" presetClass="entr" presetSubtype="16"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diamond(in)">
                                      <p:cBhvr>
                                        <p:cTn id="23" dur="2000"/>
                                        <p:tgtEl>
                                          <p:spTgt spid="2050"/>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linds(horizontal)">
                                      <p:cBhvr>
                                        <p:cTn id="36" dur="500"/>
                                        <p:tgtEl>
                                          <p:spTgt spid="16"/>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linds(horizontal)">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blinds(horizontal)">
                                      <p:cBhvr>
                                        <p:cTn id="44" dur="500"/>
                                        <p:tgtEl>
                                          <p:spTgt spid="19"/>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linds(horizontal)">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linds(horizontal)">
                                      <p:cBhvr>
                                        <p:cTn id="52" dur="500"/>
                                        <p:tgtEl>
                                          <p:spTgt spid="22"/>
                                        </p:tgtEl>
                                      </p:cBhvr>
                                    </p:animEffect>
                                  </p:childTnLst>
                                </p:cTn>
                              </p:par>
                              <p:par>
                                <p:cTn id="53" presetID="3" presetClass="entr" presetSubtype="1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blinds(horizontal)">
                                      <p:cBhvr>
                                        <p:cTn id="55" dur="500"/>
                                        <p:tgtEl>
                                          <p:spTgt spid="24"/>
                                        </p:tgtEl>
                                      </p:cBhvr>
                                    </p:animEffect>
                                  </p:childTnLst>
                                </p:cTn>
                              </p:par>
                              <p:par>
                                <p:cTn id="56" presetID="3" presetClass="entr" presetSubtype="1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blinds(horizontal)">
                                      <p:cBhvr>
                                        <p:cTn id="58" dur="500"/>
                                        <p:tgtEl>
                                          <p:spTgt spid="26"/>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blinds(horizontal)">
                                      <p:cBhvr>
                                        <p:cTn id="61" dur="500"/>
                                        <p:tgtEl>
                                          <p:spTgt spid="27"/>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blinds(horizontal)">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nodeType="click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checkerboard(across)">
                                      <p:cBhvr>
                                        <p:cTn id="69" dur="500"/>
                                        <p:tgtEl>
                                          <p:spTgt spid="34"/>
                                        </p:tgtEl>
                                      </p:cBhvr>
                                    </p:animEffect>
                                  </p:childTnLst>
                                </p:cTn>
                              </p:par>
                              <p:par>
                                <p:cTn id="70" presetID="5" presetClass="entr" presetSubtype="10" fill="hold"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checkerboard(across)">
                                      <p:cBhvr>
                                        <p:cTn id="72" dur="500"/>
                                        <p:tgtEl>
                                          <p:spTgt spid="36"/>
                                        </p:tgtEl>
                                      </p:cBhvr>
                                    </p:animEffect>
                                  </p:childTnLst>
                                </p:cTn>
                              </p:par>
                              <p:par>
                                <p:cTn id="73" presetID="5" presetClass="entr" presetSubtype="10" fill="hold"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checkerboard(across)">
                                      <p:cBhvr>
                                        <p:cTn id="75" dur="500"/>
                                        <p:tgtEl>
                                          <p:spTgt spid="38"/>
                                        </p:tgtEl>
                                      </p:cBhvr>
                                    </p:animEffect>
                                  </p:childTnLst>
                                </p:cTn>
                              </p:par>
                            </p:childTnLst>
                          </p:cTn>
                        </p:par>
                      </p:childTnLst>
                    </p:cTn>
                  </p:par>
                  <p:par>
                    <p:cTn id="76" fill="hold">
                      <p:stCondLst>
                        <p:cond delay="indefinite"/>
                      </p:stCondLst>
                      <p:childTnLst>
                        <p:par>
                          <p:cTn id="77" fill="hold">
                            <p:stCondLst>
                              <p:cond delay="0"/>
                            </p:stCondLst>
                            <p:childTnLst>
                              <p:par>
                                <p:cTn id="78" presetID="4" presetClass="entr" presetSubtype="16" fill="hold" grpId="0" nodeType="click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box(in)">
                                      <p:cBhvr>
                                        <p:cTn id="80" dur="500"/>
                                        <p:tgtEl>
                                          <p:spTgt spid="39"/>
                                        </p:tgtEl>
                                      </p:cBhvr>
                                    </p:animEffect>
                                  </p:childTnLst>
                                </p:cTn>
                              </p:par>
                              <p:par>
                                <p:cTn id="81" presetID="4" presetClass="entr" presetSubtype="16" fill="hold" grpId="0"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box(in)">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8" grpId="0" animBg="1"/>
      <p:bldP spid="8" grpId="0" animBg="1"/>
      <p:bldP spid="7" grpId="0"/>
      <p:bldP spid="13" grpId="0"/>
      <p:bldP spid="17" grpId="0"/>
      <p:bldP spid="20" grpId="0"/>
      <p:bldP spid="27"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1214414" y="1214422"/>
            <a:ext cx="7072362" cy="1289071"/>
          </a:xfrm>
          <a:prstGeom prst="rect">
            <a:avLst/>
          </a:prstGeom>
          <a:noFill/>
        </p:spPr>
        <p:txBody>
          <a:bodyPr wrap="square" rtlCol="0">
            <a:spAutoFit/>
          </a:bodyPr>
          <a:lstStyle/>
          <a:p>
            <a:pPr>
              <a:lnSpc>
                <a:spcPct val="150000"/>
              </a:lnSpc>
            </a:pPr>
            <a:r>
              <a:rPr lang="sr-Latn-RS" dirty="0" smtClean="0">
                <a:latin typeface="Times New Roman" pitchFamily="18" charset="0"/>
                <a:cs typeface="Times New Roman" pitchFamily="18" charset="0"/>
              </a:rPr>
              <a:t>Da bi se uspešno transformisala ideja u delo treba imati na umu:</a:t>
            </a:r>
          </a:p>
          <a:p>
            <a:pPr>
              <a:lnSpc>
                <a:spcPct val="150000"/>
              </a:lnSpc>
              <a:buFont typeface="Wingdings" pitchFamily="2" charset="2"/>
              <a:buChar char="Ø"/>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da svaka ideja nije prava ideja;</a:t>
            </a:r>
          </a:p>
          <a:p>
            <a:pPr>
              <a:lnSpc>
                <a:spcPct val="150000"/>
              </a:lnSpc>
              <a:buFont typeface="Wingdings" pitchFamily="2" charset="2"/>
              <a:buChar char="Ø"/>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da je bitan redosled primene faza u procesu naučnog istraživanja.</a:t>
            </a:r>
            <a:endParaRPr lang="en-US" dirty="0">
              <a:latin typeface="Times New Roman" pitchFamily="18" charset="0"/>
              <a:cs typeface="Times New Roman" pitchFamily="18" charset="0"/>
            </a:endParaRPr>
          </a:p>
        </p:txBody>
      </p:sp>
      <p:sp>
        <p:nvSpPr>
          <p:cNvPr id="5" name="TextBox 4"/>
          <p:cNvSpPr txBox="1"/>
          <p:nvPr/>
        </p:nvSpPr>
        <p:spPr>
          <a:xfrm>
            <a:off x="642910" y="3357562"/>
            <a:ext cx="7643866" cy="2585323"/>
          </a:xfrm>
          <a:prstGeom prst="rect">
            <a:avLst/>
          </a:prstGeom>
          <a:noFill/>
        </p:spPr>
        <p:txBody>
          <a:bodyPr wrap="square" rtlCol="0">
            <a:spAutoFit/>
          </a:bodyPr>
          <a:lstStyle/>
          <a:p>
            <a:r>
              <a:rPr lang="sr-Latn-RS" dirty="0" smtClean="0">
                <a:latin typeface="Times New Roman" pitchFamily="18" charset="0"/>
                <a:cs typeface="Times New Roman" pitchFamily="18" charset="0"/>
              </a:rPr>
              <a:t>PREDMET ISTRAŽIVANJA mogu biti stvari, pojave, odnosi, priroda, društvo...</a:t>
            </a:r>
          </a:p>
          <a:p>
            <a:endParaRPr lang="sr-Latn-RS" dirty="0">
              <a:latin typeface="Times New Roman" pitchFamily="18" charset="0"/>
              <a:cs typeface="Times New Roman" pitchFamily="18" charset="0"/>
            </a:endParaRPr>
          </a:p>
          <a:p>
            <a:r>
              <a:rPr lang="sr-Latn-RS" dirty="0" smtClean="0">
                <a:latin typeface="Times New Roman" pitchFamily="18" charset="0"/>
                <a:cs typeface="Times New Roman" pitchFamily="18" charset="0"/>
              </a:rPr>
              <a:t>PROBLEM ISTRAŽIVANJA – problem koji se ne može rešiti učenjem ili studiranjem, već je potrebno sprovesti naučno istraživanje da bi se došlo do novih saznanja.</a:t>
            </a:r>
          </a:p>
          <a:p>
            <a:pPr>
              <a:buFont typeface="Wingdings" pitchFamily="2" charset="2"/>
              <a:buChar char="Ø"/>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bez problema istraživanja nema ni istraživanja,</a:t>
            </a:r>
          </a:p>
          <a:p>
            <a:pPr>
              <a:buFont typeface="Wingdings" pitchFamily="2" charset="2"/>
              <a:buChar char="Ø"/>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problem istraživanja definiše i predmet istraživanja,</a:t>
            </a:r>
          </a:p>
          <a:p>
            <a:pPr>
              <a:buFont typeface="Wingdings" pitchFamily="2" charset="2"/>
              <a:buChar char="Ø"/>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formulisanje problema je nekada važnije od njegovog rešavanja,</a:t>
            </a:r>
          </a:p>
          <a:p>
            <a:pPr>
              <a:buFont typeface="Wingdings" pitchFamily="2" charset="2"/>
              <a:buChar char="Ø"/>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motiv istraživanja.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571472" y="1285860"/>
            <a:ext cx="8072494" cy="4247317"/>
          </a:xfrm>
          <a:prstGeom prst="rect">
            <a:avLst/>
          </a:prstGeom>
          <a:noFill/>
        </p:spPr>
        <p:txBody>
          <a:bodyPr wrap="square" rtlCol="0">
            <a:spAutoFit/>
          </a:bodyPr>
          <a:lstStyle/>
          <a:p>
            <a:pPr marL="342900" indent="-342900">
              <a:lnSpc>
                <a:spcPct val="150000"/>
              </a:lnSpc>
              <a:buFont typeface="+mj-lt"/>
              <a:buAutoNum type="arabicPeriod"/>
            </a:pPr>
            <a:r>
              <a:rPr lang="sr-Latn-RS" b="1" i="1" u="sng" dirty="0" smtClean="0">
                <a:latin typeface="Times New Roman" pitchFamily="18" charset="0"/>
                <a:cs typeface="Times New Roman" pitchFamily="18" charset="0"/>
              </a:rPr>
              <a:t>Uočavanje naučnog problema (predmeta istraživanja) i njegovo formulisanje</a:t>
            </a:r>
          </a:p>
          <a:p>
            <a:pPr marL="342900" indent="-342900">
              <a:lnSpc>
                <a:spcPct val="150000"/>
              </a:lnSpc>
              <a:buFont typeface="Wingdings" pitchFamily="2" charset="2"/>
              <a:buChar char="§"/>
            </a:pPr>
            <a:r>
              <a:rPr lang="en-US" dirty="0" smtClean="0">
                <a:latin typeface="Times New Roman" pitchFamily="18" charset="0"/>
                <a:cs typeface="Times New Roman" pitchFamily="18" charset="0"/>
              </a:rPr>
              <a:t>N</a:t>
            </a:r>
            <a:r>
              <a:rPr lang="sr-Latn-RS" dirty="0" smtClean="0">
                <a:latin typeface="Times New Roman" pitchFamily="18" charset="0"/>
                <a:cs typeface="Times New Roman" pitchFamily="18" charset="0"/>
              </a:rPr>
              <a:t>aučni problem mora predstavljati novost.</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Važnost i primenljivost u praksi.</a:t>
            </a:r>
          </a:p>
          <a:p>
            <a:pPr marL="342900" indent="-342900">
              <a:lnSpc>
                <a:spcPct val="150000"/>
              </a:lnSpc>
              <a:buFont typeface="Wingdings" pitchFamily="2" charset="2"/>
              <a:buChar char="§"/>
            </a:pPr>
            <a:r>
              <a:rPr lang="en-US" dirty="0" smtClean="0">
                <a:latin typeface="Times New Roman" pitchFamily="18" charset="0"/>
                <a:cs typeface="Times New Roman" pitchFamily="18" charset="0"/>
              </a:rPr>
              <a:t>R</a:t>
            </a:r>
            <a:r>
              <a:rPr lang="sr-Latn-RS" dirty="0" smtClean="0">
                <a:latin typeface="Times New Roman" pitchFamily="18" charset="0"/>
                <a:cs typeface="Times New Roman" pitchFamily="18" charset="0"/>
              </a:rPr>
              <a:t>adoznalost i interesi istraživača.</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Oprema i uslovi rada.</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Troškovi istraživanja.</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Rizik, opasnosti i poteškoće.</a:t>
            </a:r>
          </a:p>
          <a:p>
            <a:pPr marL="342900" indent="-342900">
              <a:lnSpc>
                <a:spcPct val="150000"/>
              </a:lnSpc>
              <a:buFont typeface="Wingdings" pitchFamily="2" charset="2"/>
              <a:buChar char="§"/>
            </a:pPr>
            <a:r>
              <a:rPr lang="en-US" dirty="0" smtClean="0">
                <a:latin typeface="Times New Roman" pitchFamily="18" charset="0"/>
                <a:cs typeface="Times New Roman" pitchFamily="18" charset="0"/>
              </a:rPr>
              <a:t>V</a:t>
            </a:r>
            <a:r>
              <a:rPr lang="sr-Latn-RS" dirty="0" smtClean="0">
                <a:latin typeface="Times New Roman" pitchFamily="18" charset="0"/>
                <a:cs typeface="Times New Roman" pitchFamily="18" charset="0"/>
              </a:rPr>
              <a:t>reme.</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Aktuelnost rezultata istraživanja.</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Mogućnost rešenja određenog problema pomoću istraživanja.</a:t>
            </a:r>
            <a:endParaRPr lang="en-US" i="1" u="sng"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857224" y="1214422"/>
            <a:ext cx="7858180" cy="4524315"/>
          </a:xfrm>
          <a:prstGeom prst="rect">
            <a:avLst/>
          </a:prstGeom>
          <a:noFill/>
        </p:spPr>
        <p:txBody>
          <a:bodyPr wrap="square" rtlCol="0">
            <a:spAutoFit/>
          </a:bodyPr>
          <a:lstStyle/>
          <a:p>
            <a:pPr marL="342900" indent="-342900">
              <a:lnSpc>
                <a:spcPct val="150000"/>
              </a:lnSpc>
              <a:buAutoNum type="arabicPeriod" startAt="2"/>
            </a:pPr>
            <a:r>
              <a:rPr lang="sr-Latn-RS" b="1" i="1" u="sng" dirty="0" smtClean="0">
                <a:latin typeface="Times New Roman" pitchFamily="18" charset="0"/>
                <a:cs typeface="Times New Roman" pitchFamily="18" charset="0"/>
              </a:rPr>
              <a:t>Izbor i analiza teme</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Tema nesme biti suviše apstraktna.</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Ne birati temu koja je često obrađivana (rad bi bio nekoristan, nesvrsishodan).</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Tema mora biti aktuelna.</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Tema mora biti pogodna za naučnu i stručnu obradu.</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Tema mora biti u skladu sa raspoloživim sredstvima nužnim za troškove istraživanja.</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Nesme biti preuska ni preširoka jer se u protivnom u obradi javljaju poteškoće.</a:t>
            </a:r>
          </a:p>
          <a:p>
            <a:pPr marL="342900" indent="-342900">
              <a:lnSpc>
                <a:spcPct val="150000"/>
              </a:lnSpc>
              <a:buFont typeface="Wingdings" pitchFamily="2" charset="2"/>
              <a:buChar char="§"/>
            </a:pPr>
            <a:r>
              <a:rPr lang="sr-Latn-RS" dirty="0" smtClean="0">
                <a:latin typeface="Times New Roman" pitchFamily="18" charset="0"/>
                <a:cs typeface="Times New Roman" pitchFamily="18" charset="0"/>
              </a:rPr>
              <a:t>Pri završenom izboru teme trebalo bi se posavetovati sa iskusnim istraživačima (mentorima).</a:t>
            </a:r>
          </a:p>
          <a:p>
            <a:pPr marL="342900" indent="-342900">
              <a:buFont typeface="Wingdings" pitchFamily="2" charset="2"/>
              <a:buChar char="§"/>
            </a:pPr>
            <a:endParaRPr lang="en-US" u="sng"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857224" y="928670"/>
            <a:ext cx="7786742" cy="4662815"/>
          </a:xfrm>
          <a:prstGeom prst="rect">
            <a:avLst/>
          </a:prstGeom>
          <a:noFill/>
        </p:spPr>
        <p:txBody>
          <a:bodyPr wrap="square" rtlCol="0">
            <a:spAutoFit/>
          </a:bodyPr>
          <a:lstStyle/>
          <a:p>
            <a:pPr marL="342900" indent="-342900">
              <a:lnSpc>
                <a:spcPct val="150000"/>
              </a:lnSpc>
              <a:buAutoNum type="arabicPeriod" startAt="3"/>
            </a:pPr>
            <a:r>
              <a:rPr lang="sr-Latn-RS" b="1" i="1" u="sng" dirty="0" smtClean="0">
                <a:latin typeface="Times New Roman" pitchFamily="18" charset="0"/>
                <a:cs typeface="Times New Roman" pitchFamily="18" charset="0"/>
              </a:rPr>
              <a:t>Izvori naučnih informacija i pretraživanje literature</a:t>
            </a:r>
          </a:p>
          <a:p>
            <a:pPr marL="342900" indent="-342900">
              <a:lnSpc>
                <a:spcPct val="150000"/>
              </a:lnSpc>
            </a:pPr>
            <a:endParaRPr lang="sr-Latn-RS" b="1" i="1" u="sng" dirty="0">
              <a:latin typeface="Times New Roman" pitchFamily="18" charset="0"/>
              <a:cs typeface="Times New Roman" pitchFamily="18" charset="0"/>
            </a:endParaRPr>
          </a:p>
          <a:p>
            <a:pPr marL="342900" indent="-342900">
              <a:lnSpc>
                <a:spcPct val="150000"/>
              </a:lnSpc>
            </a:pPr>
            <a:r>
              <a:rPr lang="sr-Latn-RS" b="1" i="1" u="sng" dirty="0" smtClean="0">
                <a:latin typeface="Times New Roman" pitchFamily="18" charset="0"/>
                <a:cs typeface="Times New Roman" pitchFamily="18" charset="0"/>
              </a:rPr>
              <a:t>Vrste izvora naučnih informacija</a:t>
            </a:r>
          </a:p>
          <a:p>
            <a:pPr marL="342900" indent="-342900"/>
            <a:r>
              <a:rPr lang="sr-Latn-RS" dirty="0" smtClean="0">
                <a:latin typeface="Times New Roman" pitchFamily="18" charset="0"/>
                <a:cs typeface="Times New Roman" pitchFamily="18" charset="0"/>
              </a:rPr>
              <a:t>Naučne studije</a:t>
            </a:r>
          </a:p>
          <a:p>
            <a:pPr marL="342900" indent="-342900"/>
            <a:r>
              <a:rPr lang="en-US" dirty="0" smtClean="0">
                <a:latin typeface="Times New Roman" pitchFamily="18" charset="0"/>
                <a:cs typeface="Times New Roman" pitchFamily="18" charset="0"/>
              </a:rPr>
              <a:t>N</a:t>
            </a:r>
            <a:r>
              <a:rPr lang="sr-Latn-RS" dirty="0" smtClean="0">
                <a:latin typeface="Times New Roman" pitchFamily="18" charset="0"/>
                <a:cs typeface="Times New Roman" pitchFamily="18" charset="0"/>
              </a:rPr>
              <a:t>aučne rasprave</a:t>
            </a:r>
          </a:p>
          <a:p>
            <a:pPr marL="342900" indent="-342900"/>
            <a:r>
              <a:rPr lang="en-US" dirty="0" smtClean="0">
                <a:latin typeface="Times New Roman" pitchFamily="18" charset="0"/>
                <a:cs typeface="Times New Roman" pitchFamily="18" charset="0"/>
              </a:rPr>
              <a:t>P</a:t>
            </a:r>
            <a:r>
              <a:rPr lang="sr-Latn-RS" dirty="0" smtClean="0">
                <a:latin typeface="Times New Roman" pitchFamily="18" charset="0"/>
                <a:cs typeface="Times New Roman" pitchFamily="18" charset="0"/>
              </a:rPr>
              <a:t>regledni radovi</a:t>
            </a:r>
          </a:p>
          <a:p>
            <a:pPr marL="342900" indent="-342900"/>
            <a:r>
              <a:rPr lang="sr-Latn-RS" dirty="0" smtClean="0">
                <a:latin typeface="Times New Roman" pitchFamily="18" charset="0"/>
                <a:cs typeface="Times New Roman" pitchFamily="18" charset="0"/>
              </a:rPr>
              <a:t>Udžbenici</a:t>
            </a:r>
          </a:p>
          <a:p>
            <a:pPr marL="342900" indent="-342900"/>
            <a:r>
              <a:rPr lang="sr-Latn-RS" dirty="0" smtClean="0">
                <a:latin typeface="Times New Roman" pitchFamily="18" charset="0"/>
                <a:cs typeface="Times New Roman" pitchFamily="18" charset="0"/>
              </a:rPr>
              <a:t>Zbornici</a:t>
            </a:r>
          </a:p>
          <a:p>
            <a:pPr marL="342900" indent="-342900"/>
            <a:r>
              <a:rPr lang="en-US" dirty="0" smtClean="0">
                <a:latin typeface="Times New Roman" pitchFamily="18" charset="0"/>
                <a:cs typeface="Times New Roman" pitchFamily="18" charset="0"/>
              </a:rPr>
              <a:t>M</a:t>
            </a:r>
            <a:r>
              <a:rPr lang="sr-Latn-RS" dirty="0" smtClean="0">
                <a:latin typeface="Times New Roman" pitchFamily="18" charset="0"/>
                <a:cs typeface="Times New Roman" pitchFamily="18" charset="0"/>
              </a:rPr>
              <a:t>onografije</a:t>
            </a:r>
          </a:p>
          <a:p>
            <a:pPr marL="342900" indent="-342900"/>
            <a:r>
              <a:rPr lang="en-US" dirty="0" smtClean="0">
                <a:latin typeface="Times New Roman" pitchFamily="18" charset="0"/>
                <a:cs typeface="Times New Roman" pitchFamily="18" charset="0"/>
              </a:rPr>
              <a:t>S</a:t>
            </a:r>
            <a:r>
              <a:rPr lang="sr-Latn-RS" dirty="0" smtClean="0">
                <a:latin typeface="Times New Roman" pitchFamily="18" charset="0"/>
                <a:cs typeface="Times New Roman" pitchFamily="18" charset="0"/>
              </a:rPr>
              <a:t>aopštenja</a:t>
            </a:r>
          </a:p>
          <a:p>
            <a:pPr marL="342900" indent="-342900"/>
            <a:r>
              <a:rPr lang="sr-Latn-RS" dirty="0" smtClean="0">
                <a:latin typeface="Times New Roman" pitchFamily="18" charset="0"/>
                <a:cs typeface="Times New Roman" pitchFamily="18" charset="0"/>
              </a:rPr>
              <a:t>Enciklopedije</a:t>
            </a:r>
          </a:p>
          <a:p>
            <a:pPr marL="342900" indent="-342900"/>
            <a:r>
              <a:rPr lang="sr-Latn-RS" dirty="0" smtClean="0">
                <a:latin typeface="Times New Roman" pitchFamily="18" charset="0"/>
                <a:cs typeface="Times New Roman" pitchFamily="18" charset="0"/>
              </a:rPr>
              <a:t>Priručnici</a:t>
            </a:r>
          </a:p>
          <a:p>
            <a:pPr marL="342900" indent="-342900"/>
            <a:r>
              <a:rPr lang="en-US" dirty="0" smtClean="0">
                <a:latin typeface="Times New Roman" pitchFamily="18" charset="0"/>
                <a:cs typeface="Times New Roman" pitchFamily="18" charset="0"/>
              </a:rPr>
              <a:t>P</a:t>
            </a:r>
            <a:r>
              <a:rPr lang="sr-Latn-RS" dirty="0" smtClean="0">
                <a:latin typeface="Times New Roman" pitchFamily="18" charset="0"/>
                <a:cs typeface="Times New Roman" pitchFamily="18" charset="0"/>
              </a:rPr>
              <a:t>raktikumi</a:t>
            </a:r>
          </a:p>
          <a:p>
            <a:pPr marL="342900" indent="-342900"/>
            <a:r>
              <a:rPr lang="sr-Latn-RS" dirty="0" smtClean="0">
                <a:latin typeface="Times New Roman" pitchFamily="18" charset="0"/>
                <a:cs typeface="Times New Roman" pitchFamily="18" charset="0"/>
              </a:rPr>
              <a:t>Rečnici</a:t>
            </a:r>
          </a:p>
          <a:p>
            <a:pPr marL="342900" indent="-342900"/>
            <a:r>
              <a:rPr lang="sr-Latn-RS" dirty="0" smtClean="0">
                <a:latin typeface="Times New Roman" pitchFamily="18" charset="0"/>
                <a:cs typeface="Times New Roman" pitchFamily="18" charset="0"/>
              </a:rPr>
              <a:t>.....</a:t>
            </a:r>
            <a:endParaRPr lang="en-US" b="1" i="1" u="sng" dirty="0">
              <a:latin typeface="Times New Roman" pitchFamily="18" charset="0"/>
              <a:cs typeface="Times New Roman" pitchFamily="18" charset="0"/>
            </a:endParaRPr>
          </a:p>
        </p:txBody>
      </p:sp>
      <p:sp>
        <p:nvSpPr>
          <p:cNvPr id="6" name="Notched Right Arrow 5"/>
          <p:cNvSpPr/>
          <p:nvPr/>
        </p:nvSpPr>
        <p:spPr>
          <a:xfrm>
            <a:off x="3761886" y="3250405"/>
            <a:ext cx="1714512" cy="428628"/>
          </a:xfrm>
          <a:prstGeom prst="notchedRightArrow">
            <a:avLst/>
          </a:prstGeom>
          <a:solidFill>
            <a:schemeClr val="accent3">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333654" y="3280053"/>
            <a:ext cx="2310312" cy="369332"/>
          </a:xfrm>
          <a:prstGeom prst="rect">
            <a:avLst/>
          </a:prstGeom>
          <a:noFill/>
        </p:spPr>
        <p:txBody>
          <a:bodyPr wrap="none" rtlCol="0">
            <a:spAutoFit/>
          </a:bodyPr>
          <a:lstStyle/>
          <a:p>
            <a:r>
              <a:rPr lang="sr-Latn-RS" dirty="0" smtClean="0"/>
              <a:t>Bibliografske jedinice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ox(i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1000100" y="857232"/>
            <a:ext cx="7143800" cy="3554819"/>
          </a:xfrm>
          <a:prstGeom prst="rect">
            <a:avLst/>
          </a:prstGeom>
          <a:noFill/>
        </p:spPr>
        <p:txBody>
          <a:bodyPr wrap="square" rtlCol="0">
            <a:spAutoFit/>
          </a:bodyPr>
          <a:lstStyle/>
          <a:p>
            <a:r>
              <a:rPr lang="sr-Latn-RS" b="1" dirty="0" smtClean="0">
                <a:latin typeface="Times New Roman" pitchFamily="18" charset="0"/>
                <a:cs typeface="Times New Roman" pitchFamily="18" charset="0"/>
              </a:rPr>
              <a:t>Baza podataka je ...</a:t>
            </a:r>
          </a:p>
          <a:p>
            <a:endParaRPr lang="sr-Latn-RS" b="1" dirty="0">
              <a:latin typeface="Times New Roman" pitchFamily="18" charset="0"/>
              <a:cs typeface="Times New Roman" pitchFamily="18" charset="0"/>
            </a:endParaRPr>
          </a:p>
          <a:p>
            <a:pPr>
              <a:lnSpc>
                <a:spcPct val="150000"/>
              </a:lnSpc>
              <a:buFont typeface="Arial" pitchFamily="34" charset="0"/>
              <a:buChar char="•"/>
            </a:pPr>
            <a:r>
              <a:rPr lang="sr-Latn-RS" dirty="0" smtClean="0">
                <a:latin typeface="Times New Roman" pitchFamily="18" charset="0"/>
                <a:cs typeface="Times New Roman" pitchFamily="18" charset="0"/>
              </a:rPr>
              <a:t>  Organizovana zbirka podataka.</a:t>
            </a:r>
          </a:p>
          <a:p>
            <a:pPr>
              <a:lnSpc>
                <a:spcPct val="150000"/>
              </a:lnSpc>
              <a:buFont typeface="Arial" pitchFamily="34" charset="0"/>
              <a:buChar char="•"/>
            </a:pPr>
            <a:r>
              <a:rPr lang="sr-Latn-RS" dirty="0" smtClean="0">
                <a:latin typeface="Times New Roman" pitchFamily="18" charset="0"/>
                <a:cs typeface="Times New Roman" pitchFamily="18" charset="0"/>
              </a:rPr>
              <a:t>  Svaka baza podataka obrađuje radove iz časopisa, zbornika skupova i drugih publikacija.</a:t>
            </a:r>
          </a:p>
          <a:p>
            <a:pPr>
              <a:lnSpc>
                <a:spcPct val="150000"/>
              </a:lnSpc>
              <a:buFont typeface="Arial" pitchFamily="34" charset="0"/>
              <a:buChar char="•"/>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Iako su izvorni radovi koje uključuje određena baza podataka pisani na različitim svetskim jezicima, bibliografski zapisi u svim bazama podataka dati su na engleskom jeziku, pa se i pretraživanje mora sprovoditi na engleskom jeziku.</a:t>
            </a:r>
            <a:endParaRPr lang="en-US" dirty="0">
              <a:latin typeface="Times New Roman" pitchFamily="18" charset="0"/>
              <a:cs typeface="Times New Roman" pitchFamily="18" charset="0"/>
            </a:endParaRPr>
          </a:p>
        </p:txBody>
      </p:sp>
      <p:sp>
        <p:nvSpPr>
          <p:cNvPr id="5" name="TextBox 4"/>
          <p:cNvSpPr txBox="1"/>
          <p:nvPr/>
        </p:nvSpPr>
        <p:spPr>
          <a:xfrm>
            <a:off x="1071538" y="4572008"/>
            <a:ext cx="7072362" cy="2031325"/>
          </a:xfrm>
          <a:prstGeom prst="rect">
            <a:avLst/>
          </a:prstGeom>
          <a:noFill/>
        </p:spPr>
        <p:txBody>
          <a:bodyPr wrap="square" rtlCol="0">
            <a:spAutoFit/>
          </a:bodyPr>
          <a:lstStyle/>
          <a:p>
            <a:r>
              <a:rPr lang="sr-Latn-RS" b="1" dirty="0" smtClean="0">
                <a:latin typeface="Times New Roman" pitchFamily="18" charset="0"/>
                <a:cs typeface="Times New Roman" pitchFamily="18" charset="0"/>
              </a:rPr>
              <a:t>Kako nastaje baza podataka?</a:t>
            </a:r>
          </a:p>
          <a:p>
            <a:endParaRPr lang="sr-Latn-RS" dirty="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Baze podataka izrađuju strukovna društva, biblioteke i razne profitne i neprofitne ustanove.</a:t>
            </a:r>
          </a:p>
          <a:p>
            <a:pPr>
              <a:buFont typeface="Arial" pitchFamily="34" charset="0"/>
              <a:buChar char="•"/>
            </a:pPr>
            <a:r>
              <a:rPr lang="sr-Latn-RS" dirty="0" smtClean="0">
                <a:latin typeface="Times New Roman" pitchFamily="18" charset="0"/>
                <a:cs typeface="Times New Roman" pitchFamily="18" charset="0"/>
              </a:rPr>
              <a:t>   U izradu baze podata uključeno je neposredno čak nekoliko stotina stručnjaka.</a:t>
            </a:r>
          </a:p>
          <a:p>
            <a:pPr>
              <a:buFont typeface="Arial" pitchFamily="34" charset="0"/>
              <a:buChar char="•"/>
            </a:pPr>
            <a:r>
              <a:rPr lang="sr-Latn-RS" dirty="0" smtClean="0">
                <a:latin typeface="Times New Roman" pitchFamily="18" charset="0"/>
                <a:cs typeface="Times New Roman" pitchFamily="18" charset="0"/>
              </a:rPr>
              <a:t>   Stručnjaci različitih profila koji obavljaju različite poslove.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1168365" y="1062221"/>
            <a:ext cx="5214974" cy="2308324"/>
          </a:xfrm>
          <a:prstGeom prst="rect">
            <a:avLst/>
          </a:prstGeom>
          <a:noFill/>
        </p:spPr>
        <p:txBody>
          <a:bodyPr wrap="square" rtlCol="0">
            <a:spAutoFit/>
          </a:bodyPr>
          <a:lstStyle/>
          <a:p>
            <a:r>
              <a:rPr lang="sr-Latn-RS" b="1" dirty="0" smtClean="0">
                <a:latin typeface="Times New Roman" pitchFamily="18" charset="0"/>
                <a:cs typeface="Times New Roman" pitchFamily="18" charset="0"/>
              </a:rPr>
              <a:t>Vrste baze podataka....</a:t>
            </a:r>
          </a:p>
          <a:p>
            <a:endParaRPr lang="sr-Latn-RS" b="1" dirty="0">
              <a:latin typeface="Times New Roman" pitchFamily="18" charset="0"/>
              <a:cs typeface="Times New Roman" pitchFamily="18" charset="0"/>
            </a:endParaRPr>
          </a:p>
          <a:p>
            <a:pPr>
              <a:lnSpc>
                <a:spcPct val="150000"/>
              </a:lnSpc>
              <a:buFont typeface="Arial" pitchFamily="34" charset="0"/>
              <a:buChar char="•"/>
            </a:pPr>
            <a:r>
              <a:rPr lang="sr-Latn-RS" dirty="0" smtClean="0">
                <a:latin typeface="Times New Roman" pitchFamily="18" charset="0"/>
                <a:cs typeface="Times New Roman" pitchFamily="18" charset="0"/>
              </a:rPr>
              <a:t> Sve baze podataka pripadaju jednoj od tri grupe:</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 bibliografske baze podataka,</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 citatne baze podataka,</a:t>
            </a:r>
          </a:p>
          <a:p>
            <a:pPr>
              <a:lnSpc>
                <a:spcPct val="150000"/>
              </a:lnSpc>
            </a:pPr>
            <a:r>
              <a:rPr lang="sr-Latn-RS" dirty="0" smtClean="0">
                <a:latin typeface="Times New Roman" pitchFamily="18" charset="0"/>
                <a:cs typeface="Times New Roman" pitchFamily="18" charset="0"/>
              </a:rPr>
              <a:t>   - baze podataka sa celokupnim tekstom.</a:t>
            </a:r>
            <a:endParaRPr lang="en-US" dirty="0">
              <a:latin typeface="Times New Roman" pitchFamily="18" charset="0"/>
              <a:cs typeface="Times New Roman" pitchFamily="18" charset="0"/>
            </a:endParaRPr>
          </a:p>
        </p:txBody>
      </p:sp>
      <p:sp>
        <p:nvSpPr>
          <p:cNvPr id="5" name="TextBox 4"/>
          <p:cNvSpPr txBox="1"/>
          <p:nvPr/>
        </p:nvSpPr>
        <p:spPr>
          <a:xfrm>
            <a:off x="428596" y="3857628"/>
            <a:ext cx="8429684" cy="2169825"/>
          </a:xfrm>
          <a:prstGeom prst="rect">
            <a:avLst/>
          </a:prstGeom>
          <a:noFill/>
        </p:spPr>
        <p:txBody>
          <a:bodyPr wrap="square" rtlCol="0">
            <a:spAutoFit/>
          </a:bodyPr>
          <a:lstStyle/>
          <a:p>
            <a:pPr>
              <a:lnSpc>
                <a:spcPct val="150000"/>
              </a:lnSpc>
            </a:pPr>
            <a:r>
              <a:rPr lang="sr-Latn-RS" dirty="0" smtClean="0">
                <a:latin typeface="Times New Roman" pitchFamily="18" charset="0"/>
                <a:cs typeface="Times New Roman" pitchFamily="18" charset="0"/>
              </a:rPr>
              <a:t>Svaka baza podataka se koristi u različite svrhe:</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 bibliografske baze – za sticanje uvida u određenu naučnu oblast,</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 citatne baze – za sticanje uvida u određenu naučnu oblast ali i za praćenje odjeka određenog rada ili naučnika unutar naučnog područja,</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 baze celokupnog teksta – za pronalaženje radova tačno određenog časopisa ili autora.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857224" y="1428736"/>
            <a:ext cx="7500990" cy="4662815"/>
          </a:xfrm>
          <a:prstGeom prst="rect">
            <a:avLst/>
          </a:prstGeom>
          <a:noFill/>
        </p:spPr>
        <p:txBody>
          <a:bodyPr wrap="square" rtlCol="0">
            <a:spAutoFit/>
          </a:bodyPr>
          <a:lstStyle/>
          <a:p>
            <a:r>
              <a:rPr lang="sr-Latn-RS" b="1" dirty="0" smtClean="0">
                <a:latin typeface="Times New Roman" pitchFamily="18" charset="0"/>
                <a:cs typeface="Times New Roman" pitchFamily="18" charset="0"/>
              </a:rPr>
              <a:t>Bibliografske baze podataka</a:t>
            </a:r>
          </a:p>
          <a:p>
            <a:endParaRPr lang="sr-Latn-RS" b="1" dirty="0">
              <a:latin typeface="Times New Roman" pitchFamily="18" charset="0"/>
              <a:cs typeface="Times New Roman" pitchFamily="18" charset="0"/>
            </a:endParaRPr>
          </a:p>
          <a:p>
            <a:pPr>
              <a:lnSpc>
                <a:spcPct val="150000"/>
              </a:lnSpc>
              <a:buFont typeface="Wingdings" pitchFamily="2" charset="2"/>
              <a:buChar char="§"/>
            </a:pPr>
            <a:r>
              <a:rPr lang="sr-Latn-RS" b="1" dirty="0" smtClean="0">
                <a:latin typeface="Times New Roman" pitchFamily="18" charset="0"/>
                <a:cs typeface="Times New Roman" pitchFamily="18" charset="0"/>
              </a:rPr>
              <a:t> </a:t>
            </a:r>
            <a:r>
              <a:rPr lang="sr-Latn-RS" dirty="0" smtClean="0">
                <a:latin typeface="Times New Roman" pitchFamily="18" charset="0"/>
                <a:cs typeface="Times New Roman" pitchFamily="18" charset="0"/>
              </a:rPr>
              <a:t>sadrže podatke o radovima objavljenim u različitim časopisima</a:t>
            </a:r>
          </a:p>
          <a:p>
            <a:pPr>
              <a:lnSpc>
                <a:spcPct val="150000"/>
              </a:lnSpc>
              <a:buFont typeface="Wingdings" pitchFamily="2" charset="2"/>
              <a:buChar char="§"/>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sadrže podatke kao što su:</a:t>
            </a:r>
          </a:p>
          <a:p>
            <a:pPr>
              <a:lnSpc>
                <a:spcPct val="150000"/>
              </a:lnSpc>
            </a:pPr>
            <a:r>
              <a:rPr lang="sr-Latn-RS" dirty="0" smtClean="0">
                <a:latin typeface="Times New Roman" pitchFamily="18" charset="0"/>
                <a:cs typeface="Times New Roman" pitchFamily="18" charset="0"/>
              </a:rPr>
              <a:t>	- autori</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naslov rada</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ustanova iz koje autor dolazi (afilijacija)</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časopis, broj sveske u kojoj je rad objavljen, strane i godinu </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izvod</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vrsta publikacije</a:t>
            </a:r>
          </a:p>
          <a:p>
            <a:pPr>
              <a:lnSpc>
                <a:spcPct val="150000"/>
              </a:lnSpc>
            </a:pPr>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izvorni jezik rada ....</a:t>
            </a:r>
          </a:p>
          <a:p>
            <a:pPr>
              <a:buFont typeface="Wingdings" pitchFamily="2" charset="2"/>
              <a:buChar char="§"/>
            </a:pP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642910" y="1214422"/>
            <a:ext cx="7643866" cy="1892826"/>
          </a:xfrm>
          <a:prstGeom prst="rect">
            <a:avLst/>
          </a:prstGeom>
          <a:noFill/>
        </p:spPr>
        <p:txBody>
          <a:bodyPr wrap="square" rtlCol="0">
            <a:spAutoFit/>
          </a:bodyPr>
          <a:lstStyle/>
          <a:p>
            <a:r>
              <a:rPr lang="sr-Latn-RS" b="1" dirty="0" smtClean="0">
                <a:latin typeface="Times New Roman" pitchFamily="18" charset="0"/>
                <a:cs typeface="Times New Roman" pitchFamily="18" charset="0"/>
              </a:rPr>
              <a:t>Citatne baze podataka</a:t>
            </a:r>
          </a:p>
          <a:p>
            <a:endParaRPr lang="sr-Latn-RS" dirty="0">
              <a:latin typeface="Times New Roman" pitchFamily="18" charset="0"/>
              <a:cs typeface="Times New Roman" pitchFamily="18" charset="0"/>
            </a:endParaRPr>
          </a:p>
          <a:p>
            <a:pPr>
              <a:lnSpc>
                <a:spcPct val="150000"/>
              </a:lnSpc>
              <a:buFont typeface="Wingdings" pitchFamily="2" charset="2"/>
              <a:buChar char="§"/>
            </a:pPr>
            <a:r>
              <a:rPr lang="sr-Latn-RS" dirty="0" smtClean="0">
                <a:latin typeface="Times New Roman" pitchFamily="18" charset="0"/>
                <a:cs typeface="Times New Roman" pitchFamily="18" charset="0"/>
              </a:rPr>
              <a:t> iako su u svojoj osnovi citatne baze takođe bibliografske, njihova posebnost je u tome što, pored samih radova, obrađuju i popisuju korišćenu literaturu, koju autori navode na kraju radova.</a:t>
            </a:r>
            <a:endParaRPr lang="en-US" dirty="0">
              <a:latin typeface="Times New Roman" pitchFamily="18" charset="0"/>
              <a:cs typeface="Times New Roman" pitchFamily="18" charset="0"/>
            </a:endParaRPr>
          </a:p>
        </p:txBody>
      </p:sp>
      <p:sp>
        <p:nvSpPr>
          <p:cNvPr id="5" name="TextBox 4"/>
          <p:cNvSpPr txBox="1"/>
          <p:nvPr/>
        </p:nvSpPr>
        <p:spPr>
          <a:xfrm>
            <a:off x="642910" y="3714752"/>
            <a:ext cx="8215370" cy="2308324"/>
          </a:xfrm>
          <a:prstGeom prst="rect">
            <a:avLst/>
          </a:prstGeom>
          <a:noFill/>
        </p:spPr>
        <p:txBody>
          <a:bodyPr wrap="square" rtlCol="0">
            <a:spAutoFit/>
          </a:bodyPr>
          <a:lstStyle/>
          <a:p>
            <a:r>
              <a:rPr lang="sr-Latn-RS" b="1" dirty="0" smtClean="0">
                <a:latin typeface="Times New Roman" pitchFamily="18" charset="0"/>
                <a:cs typeface="Times New Roman" pitchFamily="18" charset="0"/>
              </a:rPr>
              <a:t>Baze podataka sa celovitim tekstom</a:t>
            </a:r>
          </a:p>
          <a:p>
            <a:endParaRPr lang="sr-Latn-RS" b="1" dirty="0">
              <a:latin typeface="Times New Roman" pitchFamily="18" charset="0"/>
              <a:cs typeface="Times New Roman" pitchFamily="18" charset="0"/>
            </a:endParaRPr>
          </a:p>
          <a:p>
            <a:pPr>
              <a:lnSpc>
                <a:spcPct val="150000"/>
              </a:lnSpc>
              <a:buFont typeface="Wingdings" pitchFamily="2" charset="2"/>
              <a:buChar char="§"/>
            </a:pPr>
            <a:r>
              <a:rPr lang="sr-Latn-RS" dirty="0" smtClean="0">
                <a:latin typeface="Times New Roman" pitchFamily="18" charset="0"/>
                <a:cs typeface="Times New Roman" pitchFamily="18" charset="0"/>
              </a:rPr>
              <a:t> glavna prednost baze podataka sa celovitim tekstom je mogućnost uvida u ceo sadržaj nekog rada</a:t>
            </a:r>
          </a:p>
          <a:p>
            <a:pPr>
              <a:lnSpc>
                <a:spcPct val="150000"/>
              </a:lnSpc>
              <a:buFont typeface="Wingdings" pitchFamily="2" charset="2"/>
              <a:buChar char="§"/>
            </a:pPr>
            <a:r>
              <a:rPr lang="sr-Latn-RS" dirty="0" smtClean="0">
                <a:latin typeface="Times New Roman" pitchFamily="18" charset="0"/>
                <a:cs typeface="Times New Roman" pitchFamily="18" charset="0"/>
              </a:rPr>
              <a:t> najčešće se pojam baza podataka sa celovitim tekstom odnose na zbirke elektronskih časopisa većeg ili manjeg opsega, jednog ili više izdavača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428596" y="1142984"/>
            <a:ext cx="7500990"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G</a:t>
            </a:r>
            <a:r>
              <a:rPr lang="sr-Latn-RS" b="1" dirty="0" smtClean="0">
                <a:latin typeface="Times New Roman" pitchFamily="18" charset="0"/>
                <a:cs typeface="Times New Roman" pitchFamily="18" charset="0"/>
              </a:rPr>
              <a:t>de tražiti bibliografske jedinice?</a:t>
            </a:r>
            <a:endParaRPr lang="en-US" b="1" dirty="0">
              <a:latin typeface="Times New Roman" pitchFamily="18" charset="0"/>
              <a:cs typeface="Times New Roman" pitchFamily="18" charset="0"/>
            </a:endParaRPr>
          </a:p>
        </p:txBody>
      </p:sp>
      <p:sp>
        <p:nvSpPr>
          <p:cNvPr id="5" name="TextBox 4"/>
          <p:cNvSpPr txBox="1"/>
          <p:nvPr/>
        </p:nvSpPr>
        <p:spPr>
          <a:xfrm>
            <a:off x="357158" y="1857364"/>
            <a:ext cx="8429652" cy="4524315"/>
          </a:xfrm>
          <a:prstGeom prst="rect">
            <a:avLst/>
          </a:prstGeom>
          <a:noFill/>
        </p:spPr>
        <p:txBody>
          <a:bodyPr wrap="square" rtlCol="0">
            <a:spAutoFit/>
          </a:bodyPr>
          <a:lstStyle/>
          <a:p>
            <a:r>
              <a:rPr lang="sr-Latn-RS" i="1" dirty="0" smtClean="0">
                <a:latin typeface="Times New Roman" pitchFamily="18" charset="0"/>
                <a:cs typeface="Times New Roman" pitchFamily="18" charset="0"/>
              </a:rPr>
              <a:t>U bibliotekama</a:t>
            </a:r>
          </a:p>
          <a:p>
            <a:r>
              <a:rPr lang="sr-Latn-RS" dirty="0" smtClean="0">
                <a:latin typeface="Times New Roman" pitchFamily="18" charset="0"/>
                <a:cs typeface="Times New Roman" pitchFamily="18" charset="0"/>
              </a:rPr>
              <a:t>	Univerzitetska biblioteka „Svetozar Marković”		unilib.bg.ac.rs</a:t>
            </a:r>
          </a:p>
          <a:p>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Gradske biblioteke (beletristika &gt; literatura)		bgb.rs</a:t>
            </a:r>
          </a:p>
          <a:p>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Fakultetska biblioteka</a:t>
            </a:r>
          </a:p>
          <a:p>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Privatne biblioteke</a:t>
            </a:r>
          </a:p>
          <a:p>
            <a:endParaRPr lang="sr-Latn-RS" dirty="0">
              <a:latin typeface="Times New Roman" pitchFamily="18" charset="0"/>
              <a:cs typeface="Times New Roman" pitchFamily="18" charset="0"/>
            </a:endParaRPr>
          </a:p>
          <a:p>
            <a:r>
              <a:rPr lang="sr-Latn-RS" i="1" dirty="0" smtClean="0">
                <a:latin typeface="Times New Roman" pitchFamily="18" charset="0"/>
                <a:cs typeface="Times New Roman" pitchFamily="18" charset="0"/>
              </a:rPr>
              <a:t>Na internetu</a:t>
            </a:r>
          </a:p>
          <a:p>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Srpski citatni indeks				sciindeks.ceon.rs</a:t>
            </a:r>
          </a:p>
          <a:p>
            <a:r>
              <a:rPr lang="sr-Latn-RS" dirty="0" smtClean="0">
                <a:latin typeface="Times New Roman" pitchFamily="18" charset="0"/>
                <a:cs typeface="Times New Roman" pitchFamily="18" charset="0"/>
              </a:rPr>
              <a:t>	Konzorcijum biblioteka Srbije za objedinjenu nabavku 	kobson.nb.rs</a:t>
            </a:r>
          </a:p>
          <a:p>
            <a:r>
              <a:rPr lang="sr-Latn-RS" dirty="0" smtClean="0">
                <a:latin typeface="Times New Roman" pitchFamily="18" charset="0"/>
                <a:cs typeface="Times New Roman" pitchFamily="18" charset="0"/>
              </a:rPr>
              <a:t>							scifinder.cas.org</a:t>
            </a:r>
          </a:p>
          <a:p>
            <a:r>
              <a:rPr lang="sr-Latn-RS" dirty="0" smtClean="0">
                <a:latin typeface="Times New Roman" pitchFamily="18" charset="0"/>
                <a:cs typeface="Times New Roman" pitchFamily="18" charset="0"/>
              </a:rPr>
              <a:t>							scopus.com</a:t>
            </a:r>
          </a:p>
          <a:p>
            <a:r>
              <a:rPr lang="sr-Latn-RS" dirty="0" smtClean="0">
                <a:latin typeface="Times New Roman" pitchFamily="18" charset="0"/>
                <a:cs typeface="Times New Roman" pitchFamily="18" charset="0"/>
              </a:rPr>
              <a:t>	Guglov servis za pretragu naučnih publikacija		scholar.google.com</a:t>
            </a:r>
          </a:p>
          <a:p>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Društvene mreže za naučnike				researchgate.net</a:t>
            </a:r>
          </a:p>
          <a:p>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						academia.edu</a:t>
            </a:r>
          </a:p>
          <a:p>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Slobodna enciklopedija Vikipedija			wikipedia.org</a:t>
            </a:r>
          </a:p>
          <a:p>
            <a:r>
              <a:rPr lang="sr-Latn-RS" dirty="0">
                <a:latin typeface="Times New Roman" pitchFamily="18" charset="0"/>
                <a:cs typeface="Times New Roman" pitchFamily="18" charset="0"/>
              </a:rPr>
              <a:t>	</a:t>
            </a:r>
            <a:r>
              <a:rPr lang="sr-Latn-R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007343"/>
            <a:ext cx="7239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73" y="2780928"/>
            <a:ext cx="3789040" cy="1547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1845" y="3170216"/>
            <a:ext cx="6092155" cy="3687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descr="C:\Users\Jelena\Downloads\grb-600 (1).png"/>
          <p:cNvPicPr>
            <a:picLocks noChangeAspect="1" noChangeArrowheads="1"/>
          </p:cNvPicPr>
          <p:nvPr/>
        </p:nvPicPr>
        <p:blipFill>
          <a:blip r:embed="rId5" cstate="print"/>
          <a:srcRect/>
          <a:stretch>
            <a:fillRect/>
          </a:stretch>
        </p:blipFill>
        <p:spPr bwMode="auto">
          <a:xfrm>
            <a:off x="84250" y="71414"/>
            <a:ext cx="724664" cy="685802"/>
          </a:xfrm>
          <a:prstGeom prst="rect">
            <a:avLst/>
          </a:prstGeom>
          <a:noFill/>
        </p:spPr>
      </p:pic>
      <p:sp>
        <p:nvSpPr>
          <p:cNvPr id="8" name="TextBox 7"/>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656618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24744"/>
            <a:ext cx="7086600" cy="412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1636" y="2552725"/>
            <a:ext cx="6212364" cy="430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C:\Users\Jelena\Downloads\grb-600 (1).png"/>
          <p:cNvPicPr>
            <a:picLocks noChangeAspect="1" noChangeArrowheads="1"/>
          </p:cNvPicPr>
          <p:nvPr/>
        </p:nvPicPr>
        <p:blipFill>
          <a:blip r:embed="rId4" cstate="print"/>
          <a:srcRect/>
          <a:stretch>
            <a:fillRect/>
          </a:stretch>
        </p:blipFill>
        <p:spPr bwMode="auto">
          <a:xfrm>
            <a:off x="84250" y="71414"/>
            <a:ext cx="724664" cy="685802"/>
          </a:xfrm>
          <a:prstGeom prst="rect">
            <a:avLst/>
          </a:prstGeom>
          <a:noFill/>
        </p:spPr>
      </p:pic>
      <p:sp>
        <p:nvSpPr>
          <p:cNvPr id="5" name="TextBox 4"/>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273332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785786" y="1000108"/>
            <a:ext cx="4429156" cy="369332"/>
          </a:xfrm>
          <a:prstGeom prst="rect">
            <a:avLst/>
          </a:prstGeom>
          <a:noFill/>
        </p:spPr>
        <p:txBody>
          <a:bodyPr wrap="square" rtlCol="0">
            <a:spAutoFit/>
          </a:bodyPr>
          <a:lstStyle/>
          <a:p>
            <a:r>
              <a:rPr lang="sr-Latn-RS" b="1" dirty="0" smtClean="0">
                <a:latin typeface="Times New Roman" pitchFamily="18" charset="0"/>
                <a:cs typeface="Times New Roman" pitchFamily="18" charset="0"/>
              </a:rPr>
              <a:t>PROUČAVANJE LITERARNE GRAĐE</a:t>
            </a:r>
            <a:endParaRPr lang="en-US" b="1" dirty="0">
              <a:latin typeface="Times New Roman" pitchFamily="18" charset="0"/>
              <a:cs typeface="Times New Roman" pitchFamily="18" charset="0"/>
            </a:endParaRPr>
          </a:p>
        </p:txBody>
      </p:sp>
      <p:sp>
        <p:nvSpPr>
          <p:cNvPr id="5" name="TextBox 4"/>
          <p:cNvSpPr txBox="1"/>
          <p:nvPr/>
        </p:nvSpPr>
        <p:spPr>
          <a:xfrm>
            <a:off x="357158" y="1500174"/>
            <a:ext cx="8358246" cy="5078313"/>
          </a:xfrm>
          <a:prstGeom prst="rect">
            <a:avLst/>
          </a:prstGeom>
          <a:noFill/>
        </p:spPr>
        <p:txBody>
          <a:bodyPr wrap="square" rtlCol="0">
            <a:spAutoFit/>
          </a:bodyPr>
          <a:lstStyle/>
          <a:p>
            <a:pPr>
              <a:lnSpc>
                <a:spcPct val="150000"/>
              </a:lnSpc>
              <a:buFont typeface="Arial" pitchFamily="34" charset="0"/>
              <a:buChar char="•"/>
            </a:pPr>
            <a:r>
              <a:rPr lang="sr-Latn-RS" sz="1600" dirty="0" smtClean="0">
                <a:latin typeface="Times New Roman" pitchFamily="18" charset="0"/>
                <a:cs typeface="Times New Roman" pitchFamily="18" charset="0"/>
              </a:rPr>
              <a:t> </a:t>
            </a:r>
            <a:r>
              <a:rPr lang="sr-Latn-RS" dirty="0" smtClean="0">
                <a:latin typeface="Times New Roman" pitchFamily="18" charset="0"/>
                <a:cs typeface="Times New Roman" pitchFamily="18" charset="0"/>
              </a:rPr>
              <a:t>svu prikupljenu literarnu građu treba savesno i suštinski proučiti.</a:t>
            </a:r>
          </a:p>
          <a:p>
            <a:pPr>
              <a:lnSpc>
                <a:spcPct val="150000"/>
              </a:lnSpc>
              <a:buFont typeface="Arial" pitchFamily="34" charset="0"/>
              <a:buChar char="•"/>
            </a:pPr>
            <a:r>
              <a:rPr lang="sr-Latn-RS" dirty="0" smtClean="0">
                <a:latin typeface="Times New Roman" pitchFamily="18" charset="0"/>
                <a:cs typeface="Times New Roman" pitchFamily="18" charset="0"/>
              </a:rPr>
              <a:t> najpre se obrađuje najaktuelnija i najnovija literatura.</a:t>
            </a:r>
          </a:p>
          <a:p>
            <a:pPr>
              <a:lnSpc>
                <a:spcPct val="150000"/>
              </a:lnSpc>
              <a:buFont typeface="Arial" pitchFamily="34" charset="0"/>
              <a:buChar char="•"/>
            </a:pPr>
            <a:endParaRPr lang="sr-Latn-RS" dirty="0" smtClean="0">
              <a:latin typeface="Times New Roman" pitchFamily="18" charset="0"/>
              <a:cs typeface="Times New Roman" pitchFamily="18" charset="0"/>
            </a:endParaRPr>
          </a:p>
          <a:p>
            <a:pPr algn="just">
              <a:lnSpc>
                <a:spcPct val="150000"/>
              </a:lnSpc>
              <a:buFont typeface="Arial" pitchFamily="34" charset="0"/>
              <a:buChar char="•"/>
            </a:pPr>
            <a:r>
              <a:rPr lang="sr-Latn-RS" dirty="0" smtClean="0">
                <a:latin typeface="Times New Roman" pitchFamily="18" charset="0"/>
                <a:cs typeface="Times New Roman" pitchFamily="18" charset="0"/>
              </a:rPr>
              <a:t> bez kvalitetnog proučavanja literarne građe istraživač ne može da dobije uvid u problematiku istraživane teme, ne može da upozna metode koje su primenjivane, ne može da dođe do potrebnih podataka, informacija, saznanja, obrazloženja i rešenja.</a:t>
            </a:r>
          </a:p>
          <a:p>
            <a:pPr>
              <a:lnSpc>
                <a:spcPct val="150000"/>
              </a:lnSpc>
              <a:buFont typeface="Arial" pitchFamily="34" charset="0"/>
              <a:buChar char="•"/>
            </a:pPr>
            <a:endParaRPr lang="sr-Latn-RS" dirty="0" smtClean="0">
              <a:latin typeface="Times New Roman" pitchFamily="18" charset="0"/>
              <a:cs typeface="Times New Roman" pitchFamily="18" charset="0"/>
            </a:endParaRPr>
          </a:p>
          <a:p>
            <a:pPr>
              <a:lnSpc>
                <a:spcPct val="150000"/>
              </a:lnSpc>
              <a:buFont typeface="Arial" pitchFamily="34" charset="0"/>
              <a:buChar char="•"/>
            </a:pPr>
            <a:r>
              <a:rPr lang="sr-Latn-RS" dirty="0" smtClean="0">
                <a:latin typeface="Times New Roman" pitchFamily="18" charset="0"/>
                <a:cs typeface="Times New Roman" pitchFamily="18" charset="0"/>
              </a:rPr>
              <a:t> proučavanje se sastoji od: tehnike proučavanja i pisanja beležaka.</a:t>
            </a:r>
          </a:p>
          <a:p>
            <a:pPr>
              <a:lnSpc>
                <a:spcPct val="150000"/>
              </a:lnSpc>
              <a:buFont typeface="Arial" pitchFamily="34" charset="0"/>
              <a:buChar char="•"/>
            </a:pPr>
            <a:endParaRPr lang="sr-Latn-RS" dirty="0" smtClean="0">
              <a:latin typeface="Times New Roman" pitchFamily="18" charset="0"/>
              <a:cs typeface="Times New Roman" pitchFamily="18" charset="0"/>
            </a:endParaRPr>
          </a:p>
          <a:p>
            <a:pPr algn="just">
              <a:lnSpc>
                <a:spcPct val="150000"/>
              </a:lnSpc>
              <a:buFont typeface="Arial" pitchFamily="34" charset="0"/>
              <a:buChar char="•"/>
            </a:pPr>
            <a:r>
              <a:rPr lang="sr-Latn-RS" dirty="0" smtClean="0">
                <a:latin typeface="Times New Roman" pitchFamily="18" charset="0"/>
                <a:cs typeface="Times New Roman" pitchFamily="18" charset="0"/>
              </a:rPr>
              <a:t> selekcija prikupljenih činjenica (selektuju se samo relevantne činjenice koje dokazuju ili opovrgavaju postavljenu hipotezu).</a:t>
            </a:r>
          </a:p>
          <a:p>
            <a:pPr>
              <a:lnSpc>
                <a:spcPct val="150000"/>
              </a:lnSpc>
              <a:buFont typeface="Arial" pitchFamily="34" charset="0"/>
              <a:buChar char="•"/>
            </a:pPr>
            <a:r>
              <a:rPr lang="sr-Latn-RS" dirty="0" smtClean="0">
                <a:latin typeface="Times New Roman" pitchFamily="18" charset="0"/>
                <a:cs typeface="Times New Roman" pitchFamily="18" charset="0"/>
              </a:rPr>
              <a:t> analiza i sinteza relevantnih činjenica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1571604" y="714356"/>
            <a:ext cx="3286148" cy="369332"/>
          </a:xfrm>
          <a:prstGeom prst="rect">
            <a:avLst/>
          </a:prstGeom>
          <a:noFill/>
        </p:spPr>
        <p:txBody>
          <a:bodyPr wrap="square" rtlCol="0">
            <a:spAutoFit/>
          </a:bodyPr>
          <a:lstStyle/>
          <a:p>
            <a:r>
              <a:rPr lang="sr-Latn-RS" b="1" dirty="0" smtClean="0">
                <a:latin typeface="Times New Roman" pitchFamily="18" charset="0"/>
                <a:cs typeface="Times New Roman" pitchFamily="18" charset="0"/>
              </a:rPr>
              <a:t>PRIKUPLJANJE PODATAKA</a:t>
            </a:r>
            <a:endParaRPr lang="en-US"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srcRect/>
          <a:stretch>
            <a:fillRect/>
          </a:stretch>
        </p:blipFill>
        <p:spPr bwMode="auto">
          <a:xfrm>
            <a:off x="214282" y="2071678"/>
            <a:ext cx="5707380" cy="4720590"/>
          </a:xfrm>
          <a:prstGeom prst="rect">
            <a:avLst/>
          </a:prstGeom>
          <a:noFill/>
          <a:ln w="9525">
            <a:noFill/>
            <a:miter lim="800000"/>
            <a:headEnd/>
            <a:tailEnd/>
          </a:ln>
          <a:effectLst/>
        </p:spPr>
      </p:pic>
      <p:sp>
        <p:nvSpPr>
          <p:cNvPr id="6" name="TextBox 5"/>
          <p:cNvSpPr txBox="1"/>
          <p:nvPr/>
        </p:nvSpPr>
        <p:spPr>
          <a:xfrm>
            <a:off x="6143604" y="2714620"/>
            <a:ext cx="3000396" cy="3046988"/>
          </a:xfrm>
          <a:prstGeom prst="rect">
            <a:avLst/>
          </a:prstGeom>
          <a:noFill/>
        </p:spPr>
        <p:txBody>
          <a:bodyPr wrap="square" rtlCol="0">
            <a:spAutoFit/>
          </a:bodyPr>
          <a:lstStyle/>
          <a:p>
            <a:pPr>
              <a:lnSpc>
                <a:spcPct val="150000"/>
              </a:lnSpc>
            </a:pPr>
            <a:r>
              <a:rPr lang="en-US" sz="1600" dirty="0" smtClean="0">
                <a:latin typeface="Times New Roman" pitchFamily="18" charset="0"/>
                <a:cs typeface="Times New Roman" pitchFamily="18" charset="0"/>
              </a:rPr>
              <a:t>V</a:t>
            </a:r>
            <a:r>
              <a:rPr lang="sr-Latn-RS" sz="1600" dirty="0" smtClean="0">
                <a:latin typeface="Times New Roman" pitchFamily="18" charset="0"/>
                <a:cs typeface="Times New Roman" pitchFamily="18" charset="0"/>
              </a:rPr>
              <a:t>rste grešaka u eksperimentalnim rezultatima:</a:t>
            </a:r>
          </a:p>
          <a:p>
            <a:pPr marL="342900" indent="-342900">
              <a:lnSpc>
                <a:spcPct val="150000"/>
              </a:lnSpc>
              <a:buFont typeface="+mj-lt"/>
              <a:buAutoNum type="arabicPeriod"/>
            </a:pPr>
            <a:r>
              <a:rPr lang="sr-Latn-RS" sz="1600" dirty="0" smtClean="0">
                <a:latin typeface="Times New Roman" pitchFamily="18" charset="0"/>
                <a:cs typeface="Times New Roman" pitchFamily="18" charset="0"/>
              </a:rPr>
              <a:t>Slučajne greške</a:t>
            </a:r>
          </a:p>
          <a:p>
            <a:pPr marL="342900" indent="-342900">
              <a:lnSpc>
                <a:spcPct val="150000"/>
              </a:lnSpc>
              <a:buFont typeface="+mj-lt"/>
              <a:buAutoNum type="arabicPeriod"/>
            </a:pPr>
            <a:r>
              <a:rPr lang="sr-Latn-RS" sz="1600" dirty="0" smtClean="0">
                <a:latin typeface="Times New Roman" pitchFamily="18" charset="0"/>
                <a:cs typeface="Times New Roman" pitchFamily="18" charset="0"/>
              </a:rPr>
              <a:t>Sistematske greške</a:t>
            </a:r>
          </a:p>
          <a:p>
            <a:pPr marL="342900" indent="-342900">
              <a:lnSpc>
                <a:spcPct val="150000"/>
              </a:lnSpc>
              <a:buFont typeface="Wingdings" pitchFamily="2" charset="2"/>
              <a:buChar char="§"/>
            </a:pPr>
            <a:r>
              <a:rPr lang="en-US" sz="1600" dirty="0" smtClean="0">
                <a:latin typeface="Times New Roman" pitchFamily="18" charset="0"/>
                <a:cs typeface="Times New Roman" pitchFamily="18" charset="0"/>
              </a:rPr>
              <a:t>G</a:t>
            </a:r>
            <a:r>
              <a:rPr lang="sr-Latn-RS" sz="1600" dirty="0" smtClean="0">
                <a:latin typeface="Times New Roman" pitchFamily="18" charset="0"/>
                <a:cs typeface="Times New Roman" pitchFamily="18" charset="0"/>
              </a:rPr>
              <a:t>reške instrumenta</a:t>
            </a:r>
          </a:p>
          <a:p>
            <a:pPr marL="342900" indent="-342900">
              <a:lnSpc>
                <a:spcPct val="150000"/>
              </a:lnSpc>
              <a:buFont typeface="Wingdings" pitchFamily="2" charset="2"/>
              <a:buChar char="§"/>
            </a:pPr>
            <a:r>
              <a:rPr lang="sr-Latn-RS" sz="1600" dirty="0" smtClean="0">
                <a:latin typeface="Times New Roman" pitchFamily="18" charset="0"/>
                <a:cs typeface="Times New Roman" pitchFamily="18" charset="0"/>
              </a:rPr>
              <a:t>Greške metode</a:t>
            </a:r>
          </a:p>
          <a:p>
            <a:pPr marL="342900" indent="-342900">
              <a:lnSpc>
                <a:spcPct val="150000"/>
              </a:lnSpc>
              <a:buFont typeface="Wingdings" pitchFamily="2" charset="2"/>
              <a:buChar char="§"/>
            </a:pPr>
            <a:r>
              <a:rPr lang="sr-Latn-RS" sz="1600" dirty="0" smtClean="0">
                <a:latin typeface="Times New Roman" pitchFamily="18" charset="0"/>
                <a:cs typeface="Times New Roman" pitchFamily="18" charset="0"/>
              </a:rPr>
              <a:t>Lične greške</a:t>
            </a:r>
          </a:p>
          <a:p>
            <a:pPr marL="342900" indent="-342900">
              <a:lnSpc>
                <a:spcPct val="150000"/>
              </a:lnSpc>
            </a:pPr>
            <a:r>
              <a:rPr lang="sr-Latn-RS" sz="1600" dirty="0" smtClean="0">
                <a:latin typeface="Times New Roman" pitchFamily="18" charset="0"/>
                <a:cs typeface="Times New Roman" pitchFamily="18" charset="0"/>
              </a:rPr>
              <a:t>3.	Grube greške</a:t>
            </a:r>
            <a:endParaRPr lang="en-US" sz="1600"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4"/>
          <a:srcRect/>
          <a:stretch>
            <a:fillRect/>
          </a:stretch>
        </p:blipFill>
        <p:spPr bwMode="auto">
          <a:xfrm>
            <a:off x="571471" y="1214422"/>
            <a:ext cx="6841808" cy="64960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blinds(horizontal)">
                                      <p:cBhvr>
                                        <p:cTn id="10" dur="500"/>
                                        <p:tgtEl>
                                          <p:spTgt spid="1027"/>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box(in)">
                                      <p:cBhvr>
                                        <p:cTn id="15" dur="500"/>
                                        <p:tgtEl>
                                          <p:spTgt spid="1026"/>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ox(i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1214414" y="928670"/>
            <a:ext cx="5715040" cy="369332"/>
          </a:xfrm>
          <a:prstGeom prst="rect">
            <a:avLst/>
          </a:prstGeom>
          <a:noFill/>
        </p:spPr>
        <p:txBody>
          <a:bodyPr wrap="square" rtlCol="0">
            <a:spAutoFit/>
          </a:bodyPr>
          <a:lstStyle/>
          <a:p>
            <a:r>
              <a:rPr lang="sr-Latn-RS" b="1" dirty="0" smtClean="0">
                <a:latin typeface="Times New Roman" pitchFamily="18" charset="0"/>
                <a:cs typeface="Times New Roman" pitchFamily="18" charset="0"/>
              </a:rPr>
              <a:t>PRIKAZIVANJE I OBRADA  REZULTATA</a:t>
            </a:r>
            <a:endParaRPr lang="en-US" b="1" dirty="0">
              <a:latin typeface="Times New Roman" pitchFamily="18" charset="0"/>
              <a:cs typeface="Times New Roman" pitchFamily="18" charset="0"/>
            </a:endParaRPr>
          </a:p>
        </p:txBody>
      </p:sp>
      <p:sp>
        <p:nvSpPr>
          <p:cNvPr id="5" name="TextBox 4"/>
          <p:cNvSpPr txBox="1"/>
          <p:nvPr/>
        </p:nvSpPr>
        <p:spPr>
          <a:xfrm>
            <a:off x="285720" y="1500174"/>
            <a:ext cx="6143668" cy="369332"/>
          </a:xfrm>
          <a:prstGeom prst="rect">
            <a:avLst/>
          </a:prstGeom>
          <a:noFill/>
        </p:spPr>
        <p:txBody>
          <a:bodyPr wrap="square" rtlCol="0">
            <a:spAutoFit/>
          </a:bodyPr>
          <a:lstStyle/>
          <a:p>
            <a:r>
              <a:rPr lang="sr-Latn-RS" dirty="0" smtClean="0">
                <a:latin typeface="Times New Roman" pitchFamily="18" charset="0"/>
                <a:cs typeface="Times New Roman" pitchFamily="18" charset="0"/>
              </a:rPr>
              <a:t>Grafičko i tabelarno prikazivanje rezultata</a:t>
            </a:r>
            <a:endParaRPr lang="en-US"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srcRect/>
          <a:stretch>
            <a:fillRect/>
          </a:stretch>
        </p:blipFill>
        <p:spPr bwMode="auto">
          <a:xfrm>
            <a:off x="5429256" y="1714488"/>
            <a:ext cx="3286148" cy="2088073"/>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a:srcRect/>
          <a:stretch>
            <a:fillRect/>
          </a:stretch>
        </p:blipFill>
        <p:spPr bwMode="auto">
          <a:xfrm>
            <a:off x="214283" y="2143116"/>
            <a:ext cx="4786346" cy="923926"/>
          </a:xfrm>
          <a:prstGeom prst="rect">
            <a:avLst/>
          </a:prstGeom>
          <a:noFill/>
          <a:ln w="9525">
            <a:noFill/>
            <a:miter lim="800000"/>
            <a:headEnd/>
            <a:tailEnd/>
          </a:ln>
          <a:effectLst/>
        </p:spPr>
      </p:pic>
      <p:pic>
        <p:nvPicPr>
          <p:cNvPr id="2052" name="Picture 4"/>
          <p:cNvPicPr>
            <a:picLocks noChangeAspect="1" noChangeArrowheads="1"/>
          </p:cNvPicPr>
          <p:nvPr/>
        </p:nvPicPr>
        <p:blipFill>
          <a:blip r:embed="rId5"/>
          <a:srcRect/>
          <a:stretch>
            <a:fillRect/>
          </a:stretch>
        </p:blipFill>
        <p:spPr bwMode="auto">
          <a:xfrm>
            <a:off x="4071934" y="3929066"/>
            <a:ext cx="4733917" cy="942975"/>
          </a:xfrm>
          <a:prstGeom prst="rect">
            <a:avLst/>
          </a:prstGeom>
          <a:noFill/>
          <a:ln w="9525">
            <a:noFill/>
            <a:miter lim="800000"/>
            <a:headEnd/>
            <a:tailEnd/>
          </a:ln>
          <a:effectLst/>
        </p:spPr>
      </p:pic>
      <p:pic>
        <p:nvPicPr>
          <p:cNvPr id="2053" name="Picture 5"/>
          <p:cNvPicPr>
            <a:picLocks noChangeAspect="1" noChangeArrowheads="1"/>
          </p:cNvPicPr>
          <p:nvPr/>
        </p:nvPicPr>
        <p:blipFill>
          <a:blip r:embed="rId6"/>
          <a:srcRect/>
          <a:stretch>
            <a:fillRect/>
          </a:stretch>
        </p:blipFill>
        <p:spPr bwMode="auto">
          <a:xfrm>
            <a:off x="285720" y="3357562"/>
            <a:ext cx="3609975" cy="2276475"/>
          </a:xfrm>
          <a:prstGeom prst="rect">
            <a:avLst/>
          </a:prstGeom>
          <a:noFill/>
          <a:ln w="9525">
            <a:noFill/>
            <a:miter lim="800000"/>
            <a:headEnd/>
            <a:tailEnd/>
          </a:ln>
          <a:effectLst/>
        </p:spPr>
      </p:pic>
      <p:pic>
        <p:nvPicPr>
          <p:cNvPr id="2054" name="Picture 6"/>
          <p:cNvPicPr>
            <a:picLocks noChangeAspect="1" noChangeArrowheads="1"/>
          </p:cNvPicPr>
          <p:nvPr/>
        </p:nvPicPr>
        <p:blipFill>
          <a:blip r:embed="rId7"/>
          <a:srcRect/>
          <a:stretch>
            <a:fillRect/>
          </a:stretch>
        </p:blipFill>
        <p:spPr bwMode="auto">
          <a:xfrm>
            <a:off x="214282" y="5643578"/>
            <a:ext cx="5000659" cy="971550"/>
          </a:xfrm>
          <a:prstGeom prst="rect">
            <a:avLst/>
          </a:prstGeom>
          <a:noFill/>
          <a:ln w="9525">
            <a:noFill/>
            <a:miter lim="800000"/>
            <a:headEnd/>
            <a:tailEnd/>
          </a:ln>
          <a:effectLst/>
        </p:spPr>
      </p:pic>
      <p:pic>
        <p:nvPicPr>
          <p:cNvPr id="2055" name="Picture 7"/>
          <p:cNvPicPr>
            <a:picLocks noChangeAspect="1" noChangeArrowheads="1"/>
          </p:cNvPicPr>
          <p:nvPr/>
        </p:nvPicPr>
        <p:blipFill>
          <a:blip r:embed="rId8"/>
          <a:srcRect/>
          <a:stretch>
            <a:fillRect/>
          </a:stretch>
        </p:blipFill>
        <p:spPr bwMode="auto">
          <a:xfrm>
            <a:off x="5857884" y="5000636"/>
            <a:ext cx="2846070" cy="165735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box(in)">
                                      <p:cBhvr>
                                        <p:cTn id="12" dur="500"/>
                                        <p:tgtEl>
                                          <p:spTgt spid="2051"/>
                                        </p:tgtEl>
                                      </p:cBhvr>
                                    </p:animEffect>
                                  </p:childTnLst>
                                </p:cTn>
                              </p:par>
                              <p:par>
                                <p:cTn id="13" presetID="4" presetClass="entr" presetSubtype="16"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box(in)">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053"/>
                                        </p:tgtEl>
                                        <p:attrNameLst>
                                          <p:attrName>style.visibility</p:attrName>
                                        </p:attrNameLst>
                                      </p:cBhvr>
                                      <p:to>
                                        <p:strVal val="visible"/>
                                      </p:to>
                                    </p:set>
                                    <p:animEffect transition="in" filter="blinds(horizontal)">
                                      <p:cBhvr>
                                        <p:cTn id="20" dur="500"/>
                                        <p:tgtEl>
                                          <p:spTgt spid="2053"/>
                                        </p:tgtEl>
                                      </p:cBhvr>
                                    </p:animEffect>
                                  </p:childTnLst>
                                </p:cTn>
                              </p:par>
                              <p:par>
                                <p:cTn id="21" presetID="3" presetClass="entr" presetSubtype="10" fill="hold" nodeType="with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blinds(horizontal)">
                                      <p:cBhvr>
                                        <p:cTn id="23" dur="500"/>
                                        <p:tgtEl>
                                          <p:spTgt spid="2052"/>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2054"/>
                                        </p:tgtEl>
                                        <p:attrNameLst>
                                          <p:attrName>style.visibility</p:attrName>
                                        </p:attrNameLst>
                                      </p:cBhvr>
                                      <p:to>
                                        <p:strVal val="visible"/>
                                      </p:to>
                                    </p:set>
                                    <p:animEffect transition="in" filter="box(in)">
                                      <p:cBhvr>
                                        <p:cTn id="28" dur="500"/>
                                        <p:tgtEl>
                                          <p:spTgt spid="2054"/>
                                        </p:tgtEl>
                                      </p:cBhvr>
                                    </p:animEffect>
                                  </p:childTnLst>
                                </p:cTn>
                              </p:par>
                              <p:par>
                                <p:cTn id="29" presetID="4" presetClass="entr" presetSubtype="16" fill="hold" nodeType="withEffect">
                                  <p:stCondLst>
                                    <p:cond delay="0"/>
                                  </p:stCondLst>
                                  <p:childTnLst>
                                    <p:set>
                                      <p:cBhvr>
                                        <p:cTn id="30" dur="1" fill="hold">
                                          <p:stCondLst>
                                            <p:cond delay="0"/>
                                          </p:stCondLst>
                                        </p:cTn>
                                        <p:tgtEl>
                                          <p:spTgt spid="2055"/>
                                        </p:tgtEl>
                                        <p:attrNameLst>
                                          <p:attrName>style.visibility</p:attrName>
                                        </p:attrNameLst>
                                      </p:cBhvr>
                                      <p:to>
                                        <p:strVal val="visible"/>
                                      </p:to>
                                    </p:set>
                                    <p:animEffect transition="in" filter="box(in)">
                                      <p:cBhvr>
                                        <p:cTn id="31" dur="5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a:srcRect/>
          <a:stretch>
            <a:fillRect/>
          </a:stretch>
        </p:blipFill>
        <p:spPr bwMode="auto">
          <a:xfrm>
            <a:off x="285721" y="1404930"/>
            <a:ext cx="4643470" cy="9525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a:srcRect/>
          <a:stretch>
            <a:fillRect/>
          </a:stretch>
        </p:blipFill>
        <p:spPr bwMode="auto">
          <a:xfrm>
            <a:off x="5357818" y="1077272"/>
            <a:ext cx="3160395" cy="1840230"/>
          </a:xfrm>
          <a:prstGeom prst="rect">
            <a:avLst/>
          </a:prstGeom>
          <a:noFill/>
          <a:ln w="9525">
            <a:noFill/>
            <a:miter lim="800000"/>
            <a:headEnd/>
            <a:tailEnd/>
          </a:ln>
          <a:effectLst/>
        </p:spPr>
      </p:pic>
      <p:pic>
        <p:nvPicPr>
          <p:cNvPr id="3076" name="Picture 4"/>
          <p:cNvPicPr>
            <a:picLocks noChangeAspect="1" noChangeArrowheads="1"/>
          </p:cNvPicPr>
          <p:nvPr/>
        </p:nvPicPr>
        <p:blipFill>
          <a:blip r:embed="rId5"/>
          <a:srcRect/>
          <a:stretch>
            <a:fillRect/>
          </a:stretch>
        </p:blipFill>
        <p:spPr bwMode="auto">
          <a:xfrm>
            <a:off x="1571604" y="3143248"/>
            <a:ext cx="5786478" cy="676275"/>
          </a:xfrm>
          <a:prstGeom prst="rect">
            <a:avLst/>
          </a:prstGeom>
          <a:noFill/>
          <a:ln w="9525">
            <a:noFill/>
            <a:miter lim="800000"/>
            <a:headEnd/>
            <a:tailEnd/>
          </a:ln>
          <a:effectLst/>
        </p:spPr>
      </p:pic>
      <p:pic>
        <p:nvPicPr>
          <p:cNvPr id="3077" name="Picture 5"/>
          <p:cNvPicPr>
            <a:picLocks noChangeAspect="1" noChangeArrowheads="1"/>
          </p:cNvPicPr>
          <p:nvPr/>
        </p:nvPicPr>
        <p:blipFill>
          <a:blip r:embed="rId6"/>
          <a:srcRect/>
          <a:stretch>
            <a:fillRect/>
          </a:stretch>
        </p:blipFill>
        <p:spPr bwMode="auto">
          <a:xfrm>
            <a:off x="571472" y="4143380"/>
            <a:ext cx="3543300" cy="2095500"/>
          </a:xfrm>
          <a:prstGeom prst="rect">
            <a:avLst/>
          </a:prstGeom>
          <a:noFill/>
          <a:ln w="9525">
            <a:noFill/>
            <a:miter lim="800000"/>
            <a:headEnd/>
            <a:tailEnd/>
          </a:ln>
          <a:effectLst/>
        </p:spPr>
      </p:pic>
      <p:pic>
        <p:nvPicPr>
          <p:cNvPr id="3078" name="Picture 6"/>
          <p:cNvPicPr>
            <a:picLocks noChangeAspect="1" noChangeArrowheads="1"/>
          </p:cNvPicPr>
          <p:nvPr/>
        </p:nvPicPr>
        <p:blipFill>
          <a:blip r:embed="rId7"/>
          <a:srcRect/>
          <a:stretch>
            <a:fillRect/>
          </a:stretch>
        </p:blipFill>
        <p:spPr bwMode="auto">
          <a:xfrm>
            <a:off x="4929190" y="4314830"/>
            <a:ext cx="3886200" cy="17526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in)">
                                      <p:cBhvr>
                                        <p:cTn id="7" dur="500"/>
                                        <p:tgtEl>
                                          <p:spTgt spid="3074"/>
                                        </p:tgtEl>
                                      </p:cBhvr>
                                    </p:animEffect>
                                  </p:childTnLst>
                                </p:cTn>
                              </p:par>
                              <p:par>
                                <p:cTn id="8" presetID="4" presetClass="entr" presetSubtype="16" fill="hold" nodeType="withEffect">
                                  <p:stCondLst>
                                    <p:cond delay="0"/>
                                  </p:stCondLst>
                                  <p:childTnLst>
                                    <p:set>
                                      <p:cBhvr>
                                        <p:cTn id="9" dur="1" fill="hold">
                                          <p:stCondLst>
                                            <p:cond delay="0"/>
                                          </p:stCondLst>
                                        </p:cTn>
                                        <p:tgtEl>
                                          <p:spTgt spid="3075"/>
                                        </p:tgtEl>
                                        <p:attrNameLst>
                                          <p:attrName>style.visibility</p:attrName>
                                        </p:attrNameLst>
                                      </p:cBhvr>
                                      <p:to>
                                        <p:strVal val="visible"/>
                                      </p:to>
                                    </p:set>
                                    <p:animEffect transition="in" filter="box(in)">
                                      <p:cBhvr>
                                        <p:cTn id="10" dur="500"/>
                                        <p:tgtEl>
                                          <p:spTgt spid="307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blinds(horizontal)">
                                      <p:cBhvr>
                                        <p:cTn id="15" dur="500"/>
                                        <p:tgtEl>
                                          <p:spTgt spid="3076"/>
                                        </p:tgtEl>
                                      </p:cBhvr>
                                    </p:animEffect>
                                  </p:childTnLst>
                                </p:cTn>
                              </p:par>
                              <p:par>
                                <p:cTn id="16" presetID="3" presetClass="entr" presetSubtype="10" fill="hold" nodeType="withEffect">
                                  <p:stCondLst>
                                    <p:cond delay="0"/>
                                  </p:stCondLst>
                                  <p:childTnLst>
                                    <p:set>
                                      <p:cBhvr>
                                        <p:cTn id="17" dur="1" fill="hold">
                                          <p:stCondLst>
                                            <p:cond delay="0"/>
                                          </p:stCondLst>
                                        </p:cTn>
                                        <p:tgtEl>
                                          <p:spTgt spid="3077"/>
                                        </p:tgtEl>
                                        <p:attrNameLst>
                                          <p:attrName>style.visibility</p:attrName>
                                        </p:attrNameLst>
                                      </p:cBhvr>
                                      <p:to>
                                        <p:strVal val="visible"/>
                                      </p:to>
                                    </p:set>
                                    <p:animEffect transition="in" filter="blinds(horizontal)">
                                      <p:cBhvr>
                                        <p:cTn id="18" dur="500"/>
                                        <p:tgtEl>
                                          <p:spTgt spid="3077"/>
                                        </p:tgtEl>
                                      </p:cBhvr>
                                    </p:animEffect>
                                  </p:childTnLst>
                                </p:cTn>
                              </p:par>
                              <p:par>
                                <p:cTn id="19" presetID="3" presetClass="entr" presetSubtype="10" fill="hold" nodeType="withEffect">
                                  <p:stCondLst>
                                    <p:cond delay="0"/>
                                  </p:stCondLst>
                                  <p:childTnLst>
                                    <p:set>
                                      <p:cBhvr>
                                        <p:cTn id="20" dur="1" fill="hold">
                                          <p:stCondLst>
                                            <p:cond delay="0"/>
                                          </p:stCondLst>
                                        </p:cTn>
                                        <p:tgtEl>
                                          <p:spTgt spid="3078"/>
                                        </p:tgtEl>
                                        <p:attrNameLst>
                                          <p:attrName>style.visibility</p:attrName>
                                        </p:attrNameLst>
                                      </p:cBhvr>
                                      <p:to>
                                        <p:strVal val="visible"/>
                                      </p:to>
                                    </p:set>
                                    <p:animEffect transition="in" filter="blinds(horizontal)">
                                      <p:cBhvr>
                                        <p:cTn id="21"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1214414" y="845090"/>
            <a:ext cx="3714776" cy="369332"/>
          </a:xfrm>
          <a:prstGeom prst="rect">
            <a:avLst/>
          </a:prstGeom>
          <a:noFill/>
        </p:spPr>
        <p:txBody>
          <a:bodyPr wrap="square" rtlCol="0">
            <a:spAutoFit/>
          </a:bodyPr>
          <a:lstStyle/>
          <a:p>
            <a:r>
              <a:rPr lang="sr-Latn-RS" dirty="0" smtClean="0">
                <a:latin typeface="Times New Roman" pitchFamily="18" charset="0"/>
                <a:cs typeface="Times New Roman" pitchFamily="18" charset="0"/>
              </a:rPr>
              <a:t>Tabelarno prikazivanje rezultata</a:t>
            </a:r>
            <a:endParaRPr lang="en-US"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srcRect/>
          <a:stretch>
            <a:fillRect/>
          </a:stretch>
        </p:blipFill>
        <p:spPr bwMode="auto">
          <a:xfrm>
            <a:off x="571472" y="1500174"/>
            <a:ext cx="4886325" cy="3028950"/>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a:srcRect/>
          <a:stretch>
            <a:fillRect/>
          </a:stretch>
        </p:blipFill>
        <p:spPr bwMode="auto">
          <a:xfrm>
            <a:off x="3143240" y="5143512"/>
            <a:ext cx="5048250" cy="1133475"/>
          </a:xfrm>
          <a:prstGeom prst="rect">
            <a:avLst/>
          </a:prstGeom>
          <a:noFill/>
          <a:ln w="9525">
            <a:noFill/>
            <a:miter lim="800000"/>
            <a:headEnd/>
            <a:tailEnd/>
          </a:ln>
          <a:effectLst/>
        </p:spPr>
      </p:pic>
      <p:sp>
        <p:nvSpPr>
          <p:cNvPr id="7" name="TextBox 6"/>
          <p:cNvSpPr txBox="1"/>
          <p:nvPr/>
        </p:nvSpPr>
        <p:spPr>
          <a:xfrm>
            <a:off x="3143240" y="4857760"/>
            <a:ext cx="4857784" cy="307777"/>
          </a:xfrm>
          <a:prstGeom prst="rect">
            <a:avLst/>
          </a:prstGeom>
          <a:noFill/>
        </p:spPr>
        <p:txBody>
          <a:bodyPr wrap="square" rtlCol="0">
            <a:spAutoFit/>
          </a:bodyPr>
          <a:lstStyle/>
          <a:p>
            <a:r>
              <a:rPr lang="sr-Latn-RS" sz="1400" dirty="0" smtClean="0">
                <a:latin typeface="Times New Roman" pitchFamily="18" charset="0"/>
                <a:cs typeface="Times New Roman" pitchFamily="18" charset="0"/>
              </a:rPr>
              <a:t>Tabela 1. Određivanje sadržaja minerala u pepelu</a:t>
            </a:r>
            <a:endParaRPr lang="en-US" sz="1400" dirty="0">
              <a:latin typeface="Times New Roman" pitchFamily="18" charset="0"/>
              <a:cs typeface="Times New Roman" pitchFamily="18" charset="0"/>
            </a:endParaRPr>
          </a:p>
        </p:txBody>
      </p:sp>
      <p:sp>
        <p:nvSpPr>
          <p:cNvPr id="8" name="TextBox 7"/>
          <p:cNvSpPr txBox="1"/>
          <p:nvPr/>
        </p:nvSpPr>
        <p:spPr>
          <a:xfrm>
            <a:off x="4500562" y="6286520"/>
            <a:ext cx="4286280" cy="307777"/>
          </a:xfrm>
          <a:prstGeom prst="rect">
            <a:avLst/>
          </a:prstGeom>
          <a:noFill/>
        </p:spPr>
        <p:txBody>
          <a:bodyPr wrap="square" rtlCol="0">
            <a:spAutoFit/>
          </a:bodyPr>
          <a:lstStyle/>
          <a:p>
            <a:r>
              <a:rPr lang="sr-Latn-RS" sz="1400" dirty="0" smtClean="0">
                <a:latin typeface="Times New Roman" pitchFamily="18" charset="0"/>
                <a:cs typeface="Times New Roman" pitchFamily="18" charset="0"/>
              </a:rPr>
              <a:t>Termoelektrana Kolubara, Lazarevac, Srbija, jul 2014</a:t>
            </a:r>
            <a:endParaRPr lang="en-US" sz="1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box(in)">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par>
                                <p:cTn id="18" presetID="8" presetClass="entr" presetSubtype="16" fill="hold" nodeType="withEffect">
                                  <p:stCondLst>
                                    <p:cond delay="0"/>
                                  </p:stCondLst>
                                  <p:childTnLst>
                                    <p:set>
                                      <p:cBhvr>
                                        <p:cTn id="19" dur="1" fill="hold">
                                          <p:stCondLst>
                                            <p:cond delay="0"/>
                                          </p:stCondLst>
                                        </p:cTn>
                                        <p:tgtEl>
                                          <p:spTgt spid="4099"/>
                                        </p:tgtEl>
                                        <p:attrNameLst>
                                          <p:attrName>style.visibility</p:attrName>
                                        </p:attrNameLst>
                                      </p:cBhvr>
                                      <p:to>
                                        <p:strVal val="visible"/>
                                      </p:to>
                                    </p:set>
                                    <p:animEffect transition="in" filter="diamond(in)">
                                      <p:cBhvr>
                                        <p:cTn id="20" dur="2000"/>
                                        <p:tgtEl>
                                          <p:spTgt spid="4099"/>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amond(in)">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428596" y="928670"/>
            <a:ext cx="7858180" cy="646331"/>
          </a:xfrm>
          <a:prstGeom prst="rect">
            <a:avLst/>
          </a:prstGeom>
          <a:noFill/>
        </p:spPr>
        <p:txBody>
          <a:bodyPr wrap="square" rtlCol="0">
            <a:spAutoFit/>
          </a:bodyPr>
          <a:lstStyle/>
          <a:p>
            <a:pPr algn="ctr"/>
            <a:r>
              <a:rPr lang="sr-Latn-RS" b="1" dirty="0" smtClean="0">
                <a:latin typeface="Times New Roman" pitchFamily="18" charset="0"/>
                <a:cs typeface="Times New Roman" pitchFamily="18" charset="0"/>
              </a:rPr>
              <a:t>PISANJE STRUČNOG RADA </a:t>
            </a:r>
          </a:p>
          <a:p>
            <a:pPr algn="ctr"/>
            <a:r>
              <a:rPr lang="sr-Latn-RS" b="1" dirty="0" smtClean="0">
                <a:latin typeface="Times New Roman" pitchFamily="18" charset="0"/>
                <a:cs typeface="Times New Roman" pitchFamily="18" charset="0"/>
              </a:rPr>
              <a:t>(završni rad, master rad, doktorski rad, naučna publikacija, seminarski rad)</a:t>
            </a:r>
            <a:endParaRPr lang="en-US" b="1" dirty="0">
              <a:latin typeface="Times New Roman" pitchFamily="18" charset="0"/>
              <a:cs typeface="Times New Roman" pitchFamily="18" charset="0"/>
            </a:endParaRPr>
          </a:p>
        </p:txBody>
      </p:sp>
      <p:sp>
        <p:nvSpPr>
          <p:cNvPr id="5" name="TextBox 4"/>
          <p:cNvSpPr txBox="1"/>
          <p:nvPr/>
        </p:nvSpPr>
        <p:spPr>
          <a:xfrm>
            <a:off x="571472" y="2143116"/>
            <a:ext cx="4500594" cy="369332"/>
          </a:xfrm>
          <a:prstGeom prst="rect">
            <a:avLst/>
          </a:prstGeom>
          <a:noFill/>
        </p:spPr>
        <p:txBody>
          <a:bodyPr wrap="square" rtlCol="0">
            <a:spAutoFit/>
          </a:bodyPr>
          <a:lstStyle/>
          <a:p>
            <a:r>
              <a:rPr lang="sr-Latn-RS" b="1" dirty="0" smtClean="0">
                <a:latin typeface="Times New Roman" pitchFamily="18" charset="0"/>
                <a:cs typeface="Times New Roman" pitchFamily="18" charset="0"/>
              </a:rPr>
              <a:t>STRUKTURA I KOMPOZICIJA</a:t>
            </a:r>
            <a:endParaRPr lang="en-US" b="1" dirty="0">
              <a:latin typeface="Times New Roman" pitchFamily="18" charset="0"/>
              <a:cs typeface="Times New Roman" pitchFamily="18" charset="0"/>
            </a:endParaRPr>
          </a:p>
        </p:txBody>
      </p:sp>
      <p:sp>
        <p:nvSpPr>
          <p:cNvPr id="6" name="TextBox 5"/>
          <p:cNvSpPr txBox="1"/>
          <p:nvPr/>
        </p:nvSpPr>
        <p:spPr>
          <a:xfrm>
            <a:off x="571472" y="2786620"/>
            <a:ext cx="1714512" cy="1477328"/>
          </a:xfrm>
          <a:prstGeom prst="rect">
            <a:avLst/>
          </a:prstGeom>
          <a:noFill/>
        </p:spPr>
        <p:txBody>
          <a:bodyPr wrap="square" rtlCol="0">
            <a:spAutoFit/>
          </a:bodyPr>
          <a:lstStyle/>
          <a:p>
            <a:r>
              <a:rPr lang="sr-Latn-RS" b="1" dirty="0" smtClean="0">
                <a:latin typeface="Times New Roman" pitchFamily="18" charset="0"/>
                <a:cs typeface="Times New Roman" pitchFamily="18" charset="0"/>
              </a:rPr>
              <a:t>Opšte:</a:t>
            </a:r>
          </a:p>
          <a:p>
            <a:endParaRPr lang="sr-Latn-RS" b="1" dirty="0" smtClean="0">
              <a:latin typeface="Times New Roman" pitchFamily="18" charset="0"/>
              <a:cs typeface="Times New Roman" pitchFamily="18" charset="0"/>
            </a:endParaRPr>
          </a:p>
          <a:p>
            <a:pPr>
              <a:buFont typeface="Wingdings" pitchFamily="2" charset="2"/>
              <a:buChar char="Ø"/>
            </a:pPr>
            <a:r>
              <a:rPr lang="sr-Latn-RS" dirty="0" smtClean="0">
                <a:latin typeface="Times New Roman" pitchFamily="18" charset="0"/>
                <a:cs typeface="Times New Roman" pitchFamily="18" charset="0"/>
              </a:rPr>
              <a:t> Uvod</a:t>
            </a:r>
          </a:p>
          <a:p>
            <a:pPr>
              <a:buFont typeface="Wingdings" pitchFamily="2" charset="2"/>
              <a:buChar char="Ø"/>
            </a:pPr>
            <a:r>
              <a:rPr lang="sr-Latn-RS" dirty="0" smtClean="0">
                <a:latin typeface="Times New Roman" pitchFamily="18" charset="0"/>
                <a:cs typeface="Times New Roman" pitchFamily="18" charset="0"/>
              </a:rPr>
              <a:t> Razrada</a:t>
            </a:r>
          </a:p>
          <a:p>
            <a:pPr>
              <a:buFont typeface="Wingdings" pitchFamily="2" charset="2"/>
              <a:buChar char="Ø"/>
            </a:pPr>
            <a:r>
              <a:rPr lang="sr-Latn-RS" dirty="0" smtClean="0">
                <a:latin typeface="Times New Roman" pitchFamily="18" charset="0"/>
                <a:cs typeface="Times New Roman" pitchFamily="18" charset="0"/>
              </a:rPr>
              <a:t> Zaključak</a:t>
            </a:r>
            <a:endParaRPr lang="en-US" dirty="0">
              <a:latin typeface="Times New Roman" pitchFamily="18" charset="0"/>
              <a:cs typeface="Times New Roman" pitchFamily="18" charset="0"/>
            </a:endParaRPr>
          </a:p>
        </p:txBody>
      </p:sp>
      <p:sp>
        <p:nvSpPr>
          <p:cNvPr id="7" name="TextBox 6"/>
          <p:cNvSpPr txBox="1"/>
          <p:nvPr/>
        </p:nvSpPr>
        <p:spPr>
          <a:xfrm>
            <a:off x="3071802" y="2786620"/>
            <a:ext cx="3429024" cy="3539430"/>
          </a:xfrm>
          <a:prstGeom prst="rect">
            <a:avLst/>
          </a:prstGeom>
          <a:noFill/>
        </p:spPr>
        <p:txBody>
          <a:bodyPr wrap="square" rtlCol="0">
            <a:spAutoFit/>
          </a:bodyPr>
          <a:lstStyle/>
          <a:p>
            <a:r>
              <a:rPr lang="sr-Latn-RS" sz="1600" b="1" dirty="0" smtClean="0">
                <a:latin typeface="Times New Roman" pitchFamily="18" charset="0"/>
                <a:cs typeface="Times New Roman" pitchFamily="18" charset="0"/>
              </a:rPr>
              <a:t>Detaljnije:</a:t>
            </a:r>
          </a:p>
          <a:p>
            <a:endParaRPr lang="sr-Latn-RS" sz="1600" b="1" dirty="0" smtClean="0">
              <a:latin typeface="Times New Roman" pitchFamily="18" charset="0"/>
              <a:cs typeface="Times New Roman" pitchFamily="18" charset="0"/>
            </a:endParaRPr>
          </a:p>
          <a:p>
            <a:pPr>
              <a:buFont typeface="Wingdings" pitchFamily="2" charset="2"/>
              <a:buChar char="Ø"/>
            </a:pPr>
            <a:r>
              <a:rPr lang="sr-Latn-RS" sz="1600" dirty="0" smtClean="0">
                <a:latin typeface="Times New Roman" pitchFamily="18" charset="0"/>
                <a:cs typeface="Times New Roman" pitchFamily="18" charset="0"/>
              </a:rPr>
              <a:t> naslov</a:t>
            </a:r>
          </a:p>
          <a:p>
            <a:pPr>
              <a:buFont typeface="Wingdings" pitchFamily="2" charset="2"/>
              <a:buChar char="Ø"/>
            </a:pPr>
            <a:r>
              <a:rPr lang="sr-Latn-RS" sz="1600" dirty="0" smtClean="0">
                <a:latin typeface="Times New Roman" pitchFamily="18" charset="0"/>
                <a:cs typeface="Times New Roman" pitchFamily="18" charset="0"/>
              </a:rPr>
              <a:t> sadržaj</a:t>
            </a:r>
          </a:p>
          <a:p>
            <a:pPr>
              <a:buFont typeface="Wingdings" pitchFamily="2" charset="2"/>
              <a:buChar char="Ø"/>
            </a:pPr>
            <a:r>
              <a:rPr lang="sr-Latn-RS" sz="1600" dirty="0" smtClean="0">
                <a:latin typeface="Times New Roman" pitchFamily="18" charset="0"/>
                <a:cs typeface="Times New Roman" pitchFamily="18" charset="0"/>
              </a:rPr>
              <a:t> izvod (abstract)</a:t>
            </a:r>
          </a:p>
          <a:p>
            <a:pPr>
              <a:buFont typeface="Wingdings" pitchFamily="2" charset="2"/>
              <a:buChar char="Ø"/>
            </a:pPr>
            <a:r>
              <a:rPr lang="sr-Latn-RS" sz="1600" dirty="0" smtClean="0">
                <a:latin typeface="Times New Roman" pitchFamily="18" charset="0"/>
                <a:cs typeface="Times New Roman" pitchFamily="18" charset="0"/>
              </a:rPr>
              <a:t> ključne reči</a:t>
            </a:r>
          </a:p>
          <a:p>
            <a:pPr>
              <a:buFont typeface="Wingdings" pitchFamily="2" charset="2"/>
              <a:buChar char="Ø"/>
            </a:pPr>
            <a:r>
              <a:rPr lang="sr-Latn-RS" sz="1600" dirty="0" smtClean="0">
                <a:latin typeface="Times New Roman" pitchFamily="18" charset="0"/>
                <a:cs typeface="Times New Roman" pitchFamily="18" charset="0"/>
              </a:rPr>
              <a:t> uvod</a:t>
            </a:r>
          </a:p>
          <a:p>
            <a:pPr>
              <a:buFont typeface="Wingdings" pitchFamily="2" charset="2"/>
              <a:buChar char="Ø"/>
            </a:pPr>
            <a:r>
              <a:rPr lang="sr-Latn-RS" sz="1600" dirty="0" smtClean="0">
                <a:latin typeface="Times New Roman" pitchFamily="18" charset="0"/>
                <a:cs typeface="Times New Roman" pitchFamily="18" charset="0"/>
              </a:rPr>
              <a:t> eksperimentalni deo</a:t>
            </a:r>
          </a:p>
          <a:p>
            <a:pPr>
              <a:buFont typeface="Wingdings" pitchFamily="2" charset="2"/>
              <a:buChar char="Ø"/>
            </a:pPr>
            <a:r>
              <a:rPr lang="sr-Latn-RS" sz="1600" dirty="0" smtClean="0">
                <a:latin typeface="Times New Roman" pitchFamily="18" charset="0"/>
                <a:cs typeface="Times New Roman" pitchFamily="18" charset="0"/>
              </a:rPr>
              <a:t> obrada teme sa diskusijom </a:t>
            </a:r>
          </a:p>
          <a:p>
            <a:pPr>
              <a:buFont typeface="Wingdings" pitchFamily="2" charset="2"/>
              <a:buChar char="Ø"/>
            </a:pPr>
            <a:r>
              <a:rPr lang="sr-Latn-RS" sz="1600" dirty="0" smtClean="0">
                <a:latin typeface="Times New Roman" pitchFamily="18" charset="0"/>
                <a:cs typeface="Times New Roman" pitchFamily="18" charset="0"/>
              </a:rPr>
              <a:t> zaključak</a:t>
            </a:r>
          </a:p>
          <a:p>
            <a:pPr>
              <a:buFont typeface="Wingdings" pitchFamily="2" charset="2"/>
              <a:buChar char="Ø"/>
            </a:pPr>
            <a:r>
              <a:rPr lang="sr-Latn-RS" sz="1600" dirty="0" smtClean="0">
                <a:latin typeface="Times New Roman" pitchFamily="18" charset="0"/>
                <a:cs typeface="Times New Roman" pitchFamily="18" charset="0"/>
              </a:rPr>
              <a:t> literatura</a:t>
            </a:r>
          </a:p>
          <a:p>
            <a:pPr>
              <a:buFont typeface="Wingdings" pitchFamily="2" charset="2"/>
              <a:buChar char="Ø"/>
            </a:pPr>
            <a:r>
              <a:rPr lang="sr-Latn-RS" sz="1600" dirty="0" smtClean="0">
                <a:latin typeface="Times New Roman" pitchFamily="18" charset="0"/>
                <a:cs typeface="Times New Roman" pitchFamily="18" charset="0"/>
              </a:rPr>
              <a:t> popis tabela</a:t>
            </a:r>
          </a:p>
          <a:p>
            <a:pPr>
              <a:buFont typeface="Wingdings" pitchFamily="2" charset="2"/>
              <a:buChar char="Ø"/>
            </a:pPr>
            <a:r>
              <a:rPr lang="sr-Latn-RS" sz="1600" dirty="0" smtClean="0">
                <a:latin typeface="Times New Roman" pitchFamily="18" charset="0"/>
                <a:cs typeface="Times New Roman" pitchFamily="18" charset="0"/>
              </a:rPr>
              <a:t> popis grafika</a:t>
            </a:r>
          </a:p>
          <a:p>
            <a:pPr>
              <a:buFont typeface="Wingdings" pitchFamily="2" charset="2"/>
              <a:buChar char="Ø"/>
            </a:pPr>
            <a:r>
              <a:rPr lang="sr-Latn-RS" sz="1600" dirty="0" smtClean="0">
                <a:latin typeface="Times New Roman" pitchFamily="18" charset="0"/>
                <a:cs typeface="Times New Roman" pitchFamily="18" charset="0"/>
              </a:rPr>
              <a:t> prilog (biografija, bibliografija)</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571472" y="3357562"/>
            <a:ext cx="2143140" cy="369332"/>
          </a:xfrm>
          <a:prstGeom prst="rect">
            <a:avLst/>
          </a:prstGeom>
          <a:noFill/>
          <a:ln>
            <a:solidFill>
              <a:schemeClr val="accent1">
                <a:lumMod val="50000"/>
              </a:schemeClr>
            </a:solidFill>
          </a:ln>
          <a:effectLst>
            <a:outerShdw blurRad="50800" dist="38100" dir="5400000" algn="t" rotWithShape="0">
              <a:prstClr val="black">
                <a:alpha val="40000"/>
              </a:prstClr>
            </a:outerShdw>
          </a:effectLst>
        </p:spPr>
        <p:txBody>
          <a:bodyPr wrap="square" rtlCol="0">
            <a:spAutoFit/>
          </a:bodyPr>
          <a:lstStyle/>
          <a:p>
            <a:pPr algn="ctr"/>
            <a:r>
              <a:rPr lang="sr-Latn-RS" b="1" dirty="0" smtClean="0">
                <a:latin typeface="Times New Roman" pitchFamily="18" charset="0"/>
                <a:cs typeface="Times New Roman" pitchFamily="18" charset="0"/>
              </a:rPr>
              <a:t>Naslovna strana</a:t>
            </a:r>
            <a:endParaRPr lang="en-US" b="1" dirty="0">
              <a:latin typeface="Times New Roman" pitchFamily="18" charset="0"/>
              <a:cs typeface="Times New Roman" pitchFamily="18" charset="0"/>
            </a:endParaRPr>
          </a:p>
        </p:txBody>
      </p:sp>
      <p:sp>
        <p:nvSpPr>
          <p:cNvPr id="5" name="TextBox 4"/>
          <p:cNvSpPr txBox="1"/>
          <p:nvPr/>
        </p:nvSpPr>
        <p:spPr>
          <a:xfrm>
            <a:off x="3714744" y="1357298"/>
            <a:ext cx="3786214" cy="5078313"/>
          </a:xfrm>
          <a:prstGeom prst="rect">
            <a:avLst/>
          </a:prstGeom>
          <a:noFill/>
          <a:ln>
            <a:solidFill>
              <a:schemeClr val="tx1"/>
            </a:solidFill>
          </a:ln>
        </p:spPr>
        <p:txBody>
          <a:bodyPr wrap="square" rtlCol="0">
            <a:spAutoFit/>
          </a:bodyPr>
          <a:lstStyle/>
          <a:p>
            <a:pPr algn="ctr"/>
            <a:r>
              <a:rPr lang="sr-Latn-RS" dirty="0" smtClean="0">
                <a:latin typeface="Times New Roman" pitchFamily="18" charset="0"/>
                <a:cs typeface="Times New Roman" pitchFamily="18" charset="0"/>
              </a:rPr>
              <a:t>Univerzitet u Beogradu</a:t>
            </a:r>
          </a:p>
          <a:p>
            <a:pPr algn="ctr"/>
            <a:r>
              <a:rPr lang="sr-Latn-RS" dirty="0" smtClean="0">
                <a:latin typeface="Times New Roman" pitchFamily="18" charset="0"/>
                <a:cs typeface="Times New Roman" pitchFamily="18" charset="0"/>
              </a:rPr>
              <a:t>Hemijski fakultet</a:t>
            </a:r>
          </a:p>
          <a:p>
            <a:pPr algn="ctr"/>
            <a:endParaRPr lang="sr-Latn-RS" dirty="0" smtClean="0">
              <a:latin typeface="Times New Roman" pitchFamily="18" charset="0"/>
              <a:cs typeface="Times New Roman" pitchFamily="18" charset="0"/>
            </a:endParaRPr>
          </a:p>
          <a:p>
            <a:pPr algn="ctr"/>
            <a:endParaRPr lang="sr-Latn-RS" dirty="0" smtClean="0">
              <a:latin typeface="Times New Roman" pitchFamily="18" charset="0"/>
              <a:cs typeface="Times New Roman" pitchFamily="18" charset="0"/>
            </a:endParaRPr>
          </a:p>
          <a:p>
            <a:pPr algn="ctr"/>
            <a:endParaRPr lang="sr-Latn-RS" dirty="0" smtClean="0">
              <a:latin typeface="Times New Roman" pitchFamily="18" charset="0"/>
              <a:cs typeface="Times New Roman" pitchFamily="18" charset="0"/>
            </a:endParaRPr>
          </a:p>
          <a:p>
            <a:pPr algn="ctr"/>
            <a:endParaRPr lang="sr-Latn-RS" dirty="0" smtClean="0">
              <a:latin typeface="Times New Roman" pitchFamily="18" charset="0"/>
              <a:cs typeface="Times New Roman" pitchFamily="18" charset="0"/>
            </a:endParaRPr>
          </a:p>
          <a:p>
            <a:pPr algn="ctr"/>
            <a:r>
              <a:rPr lang="sr-Latn-RS" dirty="0" smtClean="0">
                <a:latin typeface="Times New Roman" pitchFamily="18" charset="0"/>
                <a:cs typeface="Times New Roman" pitchFamily="18" charset="0"/>
              </a:rPr>
              <a:t>Seminarski rad</a:t>
            </a:r>
          </a:p>
          <a:p>
            <a:pPr algn="ctr"/>
            <a:r>
              <a:rPr lang="sr-Latn-RS" dirty="0" smtClean="0">
                <a:latin typeface="Times New Roman" pitchFamily="18" charset="0"/>
                <a:cs typeface="Times New Roman" pitchFamily="18" charset="0"/>
              </a:rPr>
              <a:t>(Naslov rada)</a:t>
            </a:r>
          </a:p>
          <a:p>
            <a:pPr algn="ctr"/>
            <a:endParaRPr lang="sr-Latn-RS" dirty="0" smtClean="0">
              <a:latin typeface="Times New Roman" pitchFamily="18" charset="0"/>
              <a:cs typeface="Times New Roman" pitchFamily="18" charset="0"/>
            </a:endParaRPr>
          </a:p>
          <a:p>
            <a:pPr algn="ctr"/>
            <a:endParaRPr lang="sr-Latn-RS" dirty="0" smtClean="0">
              <a:latin typeface="Times New Roman" pitchFamily="18" charset="0"/>
              <a:cs typeface="Times New Roman" pitchFamily="18" charset="0"/>
            </a:endParaRPr>
          </a:p>
          <a:p>
            <a:pPr algn="ctr"/>
            <a:endParaRPr lang="sr-Latn-RS" dirty="0" smtClean="0">
              <a:latin typeface="Times New Roman" pitchFamily="18" charset="0"/>
              <a:cs typeface="Times New Roman" pitchFamily="18" charset="0"/>
            </a:endParaRPr>
          </a:p>
          <a:p>
            <a:pPr algn="ctr"/>
            <a:endParaRPr lang="sr-Latn-RS" dirty="0" smtClean="0">
              <a:latin typeface="Times New Roman" pitchFamily="18" charset="0"/>
              <a:cs typeface="Times New Roman" pitchFamily="18" charset="0"/>
            </a:endParaRPr>
          </a:p>
          <a:p>
            <a:pPr algn="ctr"/>
            <a:endParaRPr lang="sr-Latn-RS" dirty="0" smtClean="0">
              <a:latin typeface="Times New Roman" pitchFamily="18" charset="0"/>
              <a:cs typeface="Times New Roman" pitchFamily="18" charset="0"/>
            </a:endParaRPr>
          </a:p>
          <a:p>
            <a:pPr algn="ctr"/>
            <a:endParaRPr lang="sr-Latn-RS" dirty="0" smtClean="0">
              <a:latin typeface="Times New Roman" pitchFamily="18" charset="0"/>
              <a:cs typeface="Times New Roman" pitchFamily="18" charset="0"/>
            </a:endParaRPr>
          </a:p>
          <a:p>
            <a:r>
              <a:rPr lang="sr-Latn-RS" dirty="0" smtClean="0">
                <a:latin typeface="Times New Roman" pitchFamily="18" charset="0"/>
                <a:cs typeface="Times New Roman" pitchFamily="18" charset="0"/>
              </a:rPr>
              <a:t>Student:		          Nastavnik:</a:t>
            </a:r>
          </a:p>
          <a:p>
            <a:r>
              <a:rPr lang="sr-Latn-RS" dirty="0" smtClean="0">
                <a:latin typeface="Times New Roman" pitchFamily="18" charset="0"/>
                <a:cs typeface="Times New Roman" pitchFamily="18" charset="0"/>
              </a:rPr>
              <a:t>....................	          ....................</a:t>
            </a:r>
          </a:p>
          <a:p>
            <a:endParaRPr lang="sr-Latn-RS" dirty="0" smtClean="0">
              <a:latin typeface="Times New Roman" pitchFamily="18" charset="0"/>
              <a:cs typeface="Times New Roman" pitchFamily="18" charset="0"/>
            </a:endParaRPr>
          </a:p>
          <a:p>
            <a:pPr algn="ctr"/>
            <a:r>
              <a:rPr lang="sr-Latn-RS" dirty="0" smtClean="0">
                <a:latin typeface="Times New Roman" pitchFamily="18" charset="0"/>
                <a:cs typeface="Times New Roman" pitchFamily="18" charset="0"/>
              </a:rPr>
              <a:t>Beograd, 2016.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3214678" y="1500174"/>
            <a:ext cx="2071702" cy="369332"/>
          </a:xfrm>
          <a:prstGeom prst="rect">
            <a:avLst/>
          </a:prstGeom>
          <a:noFill/>
        </p:spPr>
        <p:txBody>
          <a:bodyPr wrap="square" rtlCol="0">
            <a:spAutoFit/>
          </a:bodyPr>
          <a:lstStyle/>
          <a:p>
            <a:r>
              <a:rPr lang="sr-Latn-RS" b="1" dirty="0" smtClean="0">
                <a:latin typeface="Times New Roman" pitchFamily="18" charset="0"/>
                <a:cs typeface="Times New Roman" pitchFamily="18" charset="0"/>
              </a:rPr>
              <a:t>NASLOV RADA</a:t>
            </a:r>
            <a:endParaRPr lang="en-US" b="1" dirty="0">
              <a:latin typeface="Times New Roman" pitchFamily="18" charset="0"/>
              <a:cs typeface="Times New Roman" pitchFamily="18" charset="0"/>
            </a:endParaRPr>
          </a:p>
        </p:txBody>
      </p:sp>
      <p:sp>
        <p:nvSpPr>
          <p:cNvPr id="5" name="TextBox 4"/>
          <p:cNvSpPr txBox="1"/>
          <p:nvPr/>
        </p:nvSpPr>
        <p:spPr>
          <a:xfrm>
            <a:off x="857224" y="2285992"/>
            <a:ext cx="7429552" cy="2862322"/>
          </a:xfrm>
          <a:prstGeom prst="rect">
            <a:avLst/>
          </a:prstGeom>
          <a:noFill/>
        </p:spPr>
        <p:txBody>
          <a:bodyPr wrap="square" rtlCol="0">
            <a:spAutoFit/>
          </a:bodyPr>
          <a:lstStyle/>
          <a:p>
            <a:pPr>
              <a:buFont typeface="Wingdings" pitchFamily="2" charset="2"/>
              <a:buChar char="§"/>
            </a:pPr>
            <a:r>
              <a:rPr lang="sr-Latn-RS" dirty="0" smtClean="0">
                <a:latin typeface="Times New Roman" pitchFamily="18" charset="0"/>
                <a:cs typeface="Times New Roman" pitchFamily="18" charset="0"/>
              </a:rPr>
              <a:t> Naslov rada treba da bude jasan, precizan, potpun i po mogućstvu kraći.</a:t>
            </a:r>
          </a:p>
          <a:p>
            <a:pPr>
              <a:buFont typeface="Wingdings" pitchFamily="2" charset="2"/>
              <a:buChar char="§"/>
            </a:pPr>
            <a:endParaRPr lang="sr-Latn-RS" dirty="0" smtClean="0">
              <a:latin typeface="Times New Roman" pitchFamily="18" charset="0"/>
              <a:cs typeface="Times New Roman" pitchFamily="18" charset="0"/>
            </a:endParaRPr>
          </a:p>
          <a:p>
            <a:pPr>
              <a:buFont typeface="Wingdings" pitchFamily="2" charset="2"/>
              <a:buChar char="§"/>
            </a:pPr>
            <a:endParaRPr lang="sr-Latn-RS" dirty="0" smtClean="0">
              <a:latin typeface="Times New Roman" pitchFamily="18" charset="0"/>
              <a:cs typeface="Times New Roman" pitchFamily="18" charset="0"/>
            </a:endParaRPr>
          </a:p>
          <a:p>
            <a:pPr>
              <a:buFont typeface="Wingdings" pitchFamily="2" charset="2"/>
              <a:buChar char="§"/>
            </a:pPr>
            <a:r>
              <a:rPr lang="sr-Latn-RS" dirty="0" smtClean="0">
                <a:latin typeface="Times New Roman" pitchFamily="18" charset="0"/>
                <a:cs typeface="Times New Roman" pitchFamily="18" charset="0"/>
              </a:rPr>
              <a:t> Dobar naslov bi trebalo:</a:t>
            </a:r>
          </a:p>
          <a:p>
            <a:r>
              <a:rPr lang="sr-Latn-RS" dirty="0" smtClean="0">
                <a:latin typeface="Times New Roman" pitchFamily="18" charset="0"/>
                <a:cs typeface="Times New Roman" pitchFamily="18" charset="0"/>
              </a:rPr>
              <a:t>	da se lako pamti</a:t>
            </a:r>
          </a:p>
          <a:p>
            <a:r>
              <a:rPr lang="sr-Latn-RS" dirty="0" smtClean="0">
                <a:latin typeface="Times New Roman" pitchFamily="18" charset="0"/>
                <a:cs typeface="Times New Roman" pitchFamily="18" charset="0"/>
              </a:rPr>
              <a:t>	da provocira čitaoca na razmišljanje</a:t>
            </a:r>
          </a:p>
          <a:p>
            <a:r>
              <a:rPr lang="sr-Latn-RS" dirty="0" smtClean="0">
                <a:latin typeface="Times New Roman" pitchFamily="18" charset="0"/>
                <a:cs typeface="Times New Roman" pitchFamily="18" charset="0"/>
              </a:rPr>
              <a:t>	da privlači pažnju i budi interesovanje.</a:t>
            </a:r>
          </a:p>
          <a:p>
            <a:endParaRPr lang="sr-Latn-RS" dirty="0" smtClean="0">
              <a:latin typeface="Times New Roman" pitchFamily="18" charset="0"/>
              <a:cs typeface="Times New Roman" pitchFamily="18" charset="0"/>
            </a:endParaRPr>
          </a:p>
          <a:p>
            <a:pPr>
              <a:buFont typeface="Wingdings" pitchFamily="2" charset="2"/>
              <a:buChar char="§"/>
            </a:pPr>
            <a:r>
              <a:rPr lang="sr-Latn-RS" dirty="0" smtClean="0">
                <a:latin typeface="Times New Roman" pitchFamily="18" charset="0"/>
                <a:cs typeface="Times New Roman" pitchFamily="18" charset="0"/>
              </a:rPr>
              <a:t> Naslov treba da ukazuje na suštinu sadržaja rada, zbog obrade i indeksiranja za baze podataka.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1500166" y="928670"/>
            <a:ext cx="5000660" cy="2139047"/>
          </a:xfrm>
          <a:prstGeom prst="rect">
            <a:avLst/>
          </a:prstGeom>
          <a:noFill/>
        </p:spPr>
        <p:txBody>
          <a:bodyPr wrap="square" rtlCol="0">
            <a:spAutoFit/>
          </a:bodyPr>
          <a:lstStyle/>
          <a:p>
            <a:pPr>
              <a:spcAft>
                <a:spcPts val="600"/>
              </a:spcAft>
            </a:pPr>
            <a:r>
              <a:rPr lang="sr-Latn-RS" b="1" i="1" u="sng" dirty="0" smtClean="0">
                <a:latin typeface="Times New Roman" pitchFamily="18" charset="0"/>
                <a:cs typeface="Times New Roman" pitchFamily="18" charset="0"/>
              </a:rPr>
              <a:t>Prva strana posle naslovne</a:t>
            </a:r>
            <a:r>
              <a:rPr lang="sr-Latn-RS" b="1" dirty="0" smtClean="0">
                <a:latin typeface="Times New Roman" pitchFamily="18" charset="0"/>
                <a:cs typeface="Times New Roman" pitchFamily="18" charset="0"/>
              </a:rPr>
              <a:t>:</a:t>
            </a:r>
          </a:p>
          <a:p>
            <a:pPr>
              <a:spcAft>
                <a:spcPts val="600"/>
              </a:spcAft>
            </a:pPr>
            <a:r>
              <a:rPr lang="sr-Latn-RS" b="1" dirty="0" smtClean="0">
                <a:latin typeface="Times New Roman" pitchFamily="18" charset="0"/>
                <a:cs typeface="Times New Roman" pitchFamily="18" charset="0"/>
              </a:rPr>
              <a:t>Mentor: </a:t>
            </a:r>
            <a:r>
              <a:rPr lang="sr-Latn-RS" dirty="0" smtClean="0">
                <a:latin typeface="Times New Roman" pitchFamily="18" charset="0"/>
                <a:cs typeface="Times New Roman" pitchFamily="18" charset="0"/>
              </a:rPr>
              <a:t>Ime, prezime i titula</a:t>
            </a:r>
          </a:p>
          <a:p>
            <a:pPr>
              <a:spcAft>
                <a:spcPts val="600"/>
              </a:spcAft>
            </a:pPr>
            <a:r>
              <a:rPr lang="sr-Latn-RS" b="1" dirty="0" smtClean="0">
                <a:latin typeface="Times New Roman" pitchFamily="18" charset="0"/>
                <a:cs typeface="Times New Roman" pitchFamily="18" charset="0"/>
              </a:rPr>
              <a:t>Naziv obrazovne institucije</a:t>
            </a:r>
          </a:p>
          <a:p>
            <a:pPr>
              <a:spcAft>
                <a:spcPts val="600"/>
              </a:spcAft>
            </a:pPr>
            <a:r>
              <a:rPr lang="sr-Latn-RS" b="1" dirty="0" smtClean="0">
                <a:latin typeface="Times New Roman" pitchFamily="18" charset="0"/>
                <a:cs typeface="Times New Roman" pitchFamily="18" charset="0"/>
              </a:rPr>
              <a:t>Članovi komisije: </a:t>
            </a:r>
            <a:r>
              <a:rPr lang="sr-Latn-RS" dirty="0" smtClean="0">
                <a:latin typeface="Times New Roman" pitchFamily="18" charset="0"/>
                <a:cs typeface="Times New Roman" pitchFamily="18" charset="0"/>
              </a:rPr>
              <a:t>Ime, prezime i titula</a:t>
            </a:r>
          </a:p>
          <a:p>
            <a:pPr>
              <a:spcAft>
                <a:spcPts val="600"/>
              </a:spcAft>
            </a:pPr>
            <a:r>
              <a:rPr lang="sr-Latn-RS" b="1" dirty="0" smtClean="0">
                <a:latin typeface="Times New Roman" pitchFamily="18" charset="0"/>
                <a:cs typeface="Times New Roman" pitchFamily="18" charset="0"/>
              </a:rPr>
              <a:t>Naziv obrazovne institucije</a:t>
            </a:r>
          </a:p>
          <a:p>
            <a:pPr>
              <a:spcAft>
                <a:spcPts val="600"/>
              </a:spcAft>
            </a:pPr>
            <a:r>
              <a:rPr lang="sr-Latn-RS" b="1" dirty="0" smtClean="0">
                <a:latin typeface="Times New Roman" pitchFamily="18" charset="0"/>
                <a:cs typeface="Times New Roman" pitchFamily="18" charset="0"/>
              </a:rPr>
              <a:t>Datum odbrane specijalističkog strukovnog rada</a:t>
            </a:r>
            <a:endParaRPr lang="en-US" b="1" dirty="0">
              <a:latin typeface="Times New Roman" pitchFamily="18" charset="0"/>
              <a:cs typeface="Times New Roman" pitchFamily="18" charset="0"/>
            </a:endParaRPr>
          </a:p>
        </p:txBody>
      </p:sp>
      <p:sp>
        <p:nvSpPr>
          <p:cNvPr id="7" name="Rectangle 6"/>
          <p:cNvSpPr/>
          <p:nvPr/>
        </p:nvSpPr>
        <p:spPr>
          <a:xfrm>
            <a:off x="714348" y="3571876"/>
            <a:ext cx="7572428" cy="2616101"/>
          </a:xfrm>
          <a:prstGeom prst="rect">
            <a:avLst/>
          </a:prstGeom>
        </p:spPr>
        <p:txBody>
          <a:bodyPr wrap="square">
            <a:spAutoFit/>
          </a:bodyPr>
          <a:lstStyle/>
          <a:p>
            <a:pPr>
              <a:spcAft>
                <a:spcPts val="600"/>
              </a:spcAft>
            </a:pPr>
            <a:r>
              <a:rPr lang="en-US" b="1" i="1" u="sng" dirty="0" smtClean="0">
                <a:latin typeface="Times New Roman" pitchFamily="18" charset="0"/>
                <a:cs typeface="Times New Roman" pitchFamily="18" charset="0"/>
              </a:rPr>
              <a:t>D</a:t>
            </a:r>
            <a:r>
              <a:rPr lang="sr-Latn-RS" b="1" i="1" u="sng" dirty="0" smtClean="0">
                <a:latin typeface="Times New Roman" pitchFamily="18" charset="0"/>
                <a:cs typeface="Times New Roman" pitchFamily="18" charset="0"/>
              </a:rPr>
              <a:t>ruga strana posle naslovne:</a:t>
            </a:r>
          </a:p>
          <a:p>
            <a:pPr>
              <a:spcAft>
                <a:spcPts val="600"/>
              </a:spcAft>
            </a:pPr>
            <a:r>
              <a:rPr lang="sr-Latn-RS" b="1" dirty="0" smtClean="0">
                <a:latin typeface="Times New Roman" pitchFamily="18" charset="0"/>
                <a:cs typeface="Times New Roman" pitchFamily="18" charset="0"/>
              </a:rPr>
              <a:t>Sadržaj</a:t>
            </a:r>
          </a:p>
          <a:p>
            <a:pPr>
              <a:spcAft>
                <a:spcPts val="600"/>
              </a:spcAft>
              <a:buFont typeface="Wingdings" pitchFamily="2" charset="2"/>
              <a:buChar char="§"/>
            </a:pPr>
            <a:r>
              <a:rPr lang="sr-Latn-RS" b="1" dirty="0" smtClean="0">
                <a:latin typeface="Times New Roman" pitchFamily="18" charset="0"/>
                <a:cs typeface="Times New Roman" pitchFamily="18" charset="0"/>
              </a:rPr>
              <a:t> </a:t>
            </a:r>
            <a:r>
              <a:rPr lang="sr-Latn-RS" dirty="0" smtClean="0">
                <a:latin typeface="Times New Roman" pitchFamily="18" charset="0"/>
                <a:cs typeface="Times New Roman" pitchFamily="18" charset="0"/>
              </a:rPr>
              <a:t>sadržaj</a:t>
            </a:r>
            <a:r>
              <a:rPr lang="sr-Latn-RS" b="1" dirty="0" smtClean="0">
                <a:latin typeface="Times New Roman" pitchFamily="18" charset="0"/>
                <a:cs typeface="Times New Roman" pitchFamily="18" charset="0"/>
              </a:rPr>
              <a:t> </a:t>
            </a:r>
            <a:r>
              <a:rPr lang="sr-Latn-RS" dirty="0" smtClean="0">
                <a:latin typeface="Times New Roman" pitchFamily="18" charset="0"/>
                <a:cs typeface="Times New Roman" pitchFamily="18" charset="0"/>
              </a:rPr>
              <a:t>specijalističkog strukovnog rada sa oznakom stranice na kojoj počinje pojedino poglavlje (i potpoglavlja);</a:t>
            </a:r>
          </a:p>
          <a:p>
            <a:pPr>
              <a:spcAft>
                <a:spcPts val="600"/>
              </a:spcAft>
              <a:buFont typeface="Wingdings" pitchFamily="2" charset="2"/>
              <a:buChar char="§"/>
            </a:pPr>
            <a:r>
              <a:rPr lang="sr-Latn-RS" dirty="0" smtClean="0">
                <a:latin typeface="Times New Roman" pitchFamily="18" charset="0"/>
                <a:cs typeface="Times New Roman" pitchFamily="18" charset="0"/>
              </a:rPr>
              <a:t> preporučuje se korišćenje opcije ‘References – Table of Contents’ od početka pisanja rada;</a:t>
            </a:r>
          </a:p>
          <a:p>
            <a:pPr>
              <a:spcAft>
                <a:spcPts val="600"/>
              </a:spcAft>
              <a:buFont typeface="Wingdings" pitchFamily="2" charset="2"/>
              <a:buChar char="§"/>
            </a:pPr>
            <a:r>
              <a:rPr lang="sr-Latn-RS" dirty="0" smtClean="0">
                <a:latin typeface="Times New Roman" pitchFamily="18" charset="0"/>
                <a:cs typeface="Times New Roman" pitchFamily="18" charset="0"/>
              </a:rPr>
              <a:t> korišćenjem navedene opcije vrlo lako se može kontrolisati ceo tekst, a svaka promena stranice nekog naslova beleži se automatski nakon naredbe ‘Update’.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357158" y="1071546"/>
            <a:ext cx="4357718" cy="1431161"/>
          </a:xfrm>
          <a:prstGeom prst="rect">
            <a:avLst/>
          </a:prstGeom>
          <a:noFill/>
        </p:spPr>
        <p:txBody>
          <a:bodyPr wrap="square" rtlCol="0">
            <a:spAutoFit/>
          </a:bodyPr>
          <a:lstStyle/>
          <a:p>
            <a:pPr>
              <a:spcAft>
                <a:spcPts val="600"/>
              </a:spcAft>
            </a:pPr>
            <a:r>
              <a:rPr lang="sr-Latn-RS" b="1" i="1" u="sng" dirty="0" smtClean="0">
                <a:latin typeface="Times New Roman" pitchFamily="18" charset="0"/>
                <a:cs typeface="Times New Roman" pitchFamily="18" charset="0"/>
              </a:rPr>
              <a:t>Treća strana posle naslovne:</a:t>
            </a:r>
          </a:p>
          <a:p>
            <a:pPr>
              <a:spcAft>
                <a:spcPts val="600"/>
              </a:spcAft>
            </a:pPr>
            <a:r>
              <a:rPr lang="sr-Latn-RS" dirty="0" smtClean="0">
                <a:latin typeface="Times New Roman" pitchFamily="18" charset="0"/>
                <a:cs typeface="Times New Roman" pitchFamily="18" charset="0"/>
              </a:rPr>
              <a:t>Naslov specijalističkog strukovnog rada</a:t>
            </a:r>
          </a:p>
          <a:p>
            <a:pPr>
              <a:spcAft>
                <a:spcPts val="600"/>
              </a:spcAft>
            </a:pPr>
            <a:r>
              <a:rPr lang="sr-Latn-RS" dirty="0" smtClean="0">
                <a:latin typeface="Times New Roman" pitchFamily="18" charset="0"/>
                <a:cs typeface="Times New Roman" pitchFamily="18" charset="0"/>
              </a:rPr>
              <a:t>Izvod (apstrakt)</a:t>
            </a:r>
          </a:p>
          <a:p>
            <a:pPr>
              <a:spcAft>
                <a:spcPts val="600"/>
              </a:spcAft>
            </a:pPr>
            <a:r>
              <a:rPr lang="sr-Latn-RS" dirty="0" smtClean="0">
                <a:latin typeface="Times New Roman" pitchFamily="18" charset="0"/>
                <a:cs typeface="Times New Roman" pitchFamily="18" charset="0"/>
              </a:rPr>
              <a:t>Ključne reči – do 10 reči</a:t>
            </a:r>
            <a:endParaRPr lang="en-US" dirty="0">
              <a:latin typeface="Times New Roman" pitchFamily="18" charset="0"/>
              <a:cs typeface="Times New Roman" pitchFamily="18" charset="0"/>
            </a:endParaRPr>
          </a:p>
        </p:txBody>
      </p:sp>
      <p:sp>
        <p:nvSpPr>
          <p:cNvPr id="5" name="TextBox 4"/>
          <p:cNvSpPr txBox="1"/>
          <p:nvPr/>
        </p:nvSpPr>
        <p:spPr>
          <a:xfrm>
            <a:off x="3357554" y="2071678"/>
            <a:ext cx="5357850" cy="1708160"/>
          </a:xfrm>
          <a:prstGeom prst="rect">
            <a:avLst/>
          </a:prstGeom>
          <a:noFill/>
        </p:spPr>
        <p:txBody>
          <a:bodyPr wrap="square" rtlCol="0">
            <a:spAutoFit/>
          </a:bodyPr>
          <a:lstStyle/>
          <a:p>
            <a:pPr>
              <a:spcAft>
                <a:spcPts val="600"/>
              </a:spcAft>
            </a:pPr>
            <a:r>
              <a:rPr lang="sr-Latn-RS" b="1" i="1" u="sng" dirty="0" smtClean="0">
                <a:latin typeface="Times New Roman" pitchFamily="18" charset="0"/>
                <a:cs typeface="Times New Roman" pitchFamily="18" charset="0"/>
              </a:rPr>
              <a:t>Četvrta strana posle naslovne (naučna publikacije, doktorski rad):</a:t>
            </a:r>
          </a:p>
          <a:p>
            <a:pPr>
              <a:spcAft>
                <a:spcPts val="600"/>
              </a:spcAft>
            </a:pPr>
            <a:r>
              <a:rPr lang="sr-Latn-RS" dirty="0" smtClean="0">
                <a:latin typeface="Times New Roman" pitchFamily="18" charset="0"/>
                <a:cs typeface="Times New Roman" pitchFamily="18" charset="0"/>
              </a:rPr>
              <a:t>Naslov specijalističkog strukovnog rada na engleskom</a:t>
            </a:r>
          </a:p>
          <a:p>
            <a:pPr>
              <a:spcAft>
                <a:spcPts val="600"/>
              </a:spcAft>
            </a:pPr>
            <a:r>
              <a:rPr lang="sr-Latn-RS" dirty="0" smtClean="0">
                <a:latin typeface="Times New Roman" pitchFamily="18" charset="0"/>
                <a:cs typeface="Times New Roman" pitchFamily="18" charset="0"/>
              </a:rPr>
              <a:t>Izvod (Abstract)</a:t>
            </a:r>
          </a:p>
          <a:p>
            <a:pPr>
              <a:spcAft>
                <a:spcPts val="600"/>
              </a:spcAft>
            </a:pPr>
            <a:r>
              <a:rPr lang="sr-Latn-RS" dirty="0" smtClean="0">
                <a:latin typeface="Times New Roman" pitchFamily="18" charset="0"/>
                <a:cs typeface="Times New Roman" pitchFamily="18" charset="0"/>
              </a:rPr>
              <a:t>Ključne reči (Key words)</a:t>
            </a:r>
            <a:endParaRPr lang="en-US" dirty="0">
              <a:latin typeface="Times New Roman" pitchFamily="18" charset="0"/>
              <a:cs typeface="Times New Roman" pitchFamily="18" charset="0"/>
            </a:endParaRPr>
          </a:p>
        </p:txBody>
      </p:sp>
      <p:sp>
        <p:nvSpPr>
          <p:cNvPr id="6" name="TextBox 5"/>
          <p:cNvSpPr txBox="1"/>
          <p:nvPr/>
        </p:nvSpPr>
        <p:spPr>
          <a:xfrm>
            <a:off x="500034" y="3995678"/>
            <a:ext cx="7786742" cy="2585323"/>
          </a:xfrm>
          <a:prstGeom prst="rect">
            <a:avLst/>
          </a:prstGeom>
          <a:noFill/>
        </p:spPr>
        <p:txBody>
          <a:bodyPr wrap="square" rtlCol="0">
            <a:spAutoFit/>
          </a:bodyPr>
          <a:lstStyle/>
          <a:p>
            <a:r>
              <a:rPr lang="sr-Latn-RS" b="1" dirty="0" smtClean="0">
                <a:latin typeface="Times New Roman" pitchFamily="18" charset="0"/>
                <a:cs typeface="Times New Roman" pitchFamily="18" charset="0"/>
              </a:rPr>
              <a:t>Izvod</a:t>
            </a:r>
          </a:p>
          <a:p>
            <a:pPr>
              <a:buFont typeface="Wingdings" pitchFamily="2" charset="2"/>
              <a:buChar char="§"/>
            </a:pPr>
            <a:r>
              <a:rPr lang="sr-Latn-RS" dirty="0" smtClean="0">
                <a:latin typeface="Times New Roman" pitchFamily="18" charset="0"/>
                <a:cs typeface="Times New Roman" pitchFamily="18" charset="0"/>
              </a:rPr>
              <a:t> U nekoliko kratkih rečenica daje se izvod iz rada (jezgroviti prikaz celog rada).</a:t>
            </a:r>
          </a:p>
          <a:p>
            <a:pPr>
              <a:buFont typeface="Wingdings" pitchFamily="2" charset="2"/>
              <a:buChar char="§"/>
            </a:pPr>
            <a:r>
              <a:rPr lang="sr-Latn-RS" dirty="0" smtClean="0">
                <a:latin typeface="Times New Roman" pitchFamily="18" charset="0"/>
                <a:cs typeface="Times New Roman" pitchFamily="18" charset="0"/>
              </a:rPr>
              <a:t> U izvodu se ukratko najavljuje tema, ističu se korišćene metode i rezultati.</a:t>
            </a:r>
          </a:p>
          <a:p>
            <a:endParaRPr lang="sr-Latn-RS" dirty="0" smtClean="0">
              <a:latin typeface="Times New Roman" pitchFamily="18" charset="0"/>
              <a:cs typeface="Times New Roman" pitchFamily="18" charset="0"/>
            </a:endParaRPr>
          </a:p>
          <a:p>
            <a:r>
              <a:rPr lang="sr-Latn-RS" b="1" dirty="0" smtClean="0">
                <a:latin typeface="Times New Roman" pitchFamily="18" charset="0"/>
                <a:cs typeface="Times New Roman" pitchFamily="18" charset="0"/>
              </a:rPr>
              <a:t>Ključne reči</a:t>
            </a:r>
          </a:p>
          <a:p>
            <a:pPr>
              <a:buFont typeface="Wingdings" pitchFamily="2" charset="2"/>
              <a:buChar char="§"/>
            </a:pPr>
            <a:r>
              <a:rPr lang="sr-Latn-RS" dirty="0" smtClean="0">
                <a:latin typeface="Times New Roman" pitchFamily="18" charset="0"/>
                <a:cs typeface="Times New Roman" pitchFamily="18" charset="0"/>
              </a:rPr>
              <a:t> Izdvaja se nekoliko ključnih reči.</a:t>
            </a:r>
          </a:p>
          <a:p>
            <a:pPr>
              <a:buFont typeface="Wingdings" pitchFamily="2" charset="2"/>
              <a:buChar char="§"/>
            </a:pPr>
            <a:r>
              <a:rPr lang="sr-Latn-RS" dirty="0" smtClean="0">
                <a:latin typeface="Times New Roman" pitchFamily="18" charset="0"/>
                <a:cs typeface="Times New Roman" pitchFamily="18" charset="0"/>
              </a:rPr>
              <a:t> Ključne su one reči koje se najčešće pojavljuju u tekstu rada i neposredno su vezane za glavnu temu rada.</a:t>
            </a:r>
          </a:p>
          <a:p>
            <a:pPr>
              <a:buFont typeface="Wingdings" pitchFamily="2" charset="2"/>
              <a:buChar char="§"/>
            </a:pPr>
            <a:r>
              <a:rPr lang="sr-Latn-RS" dirty="0" smtClean="0">
                <a:latin typeface="Times New Roman" pitchFamily="18" charset="0"/>
                <a:cs typeface="Times New Roman" pitchFamily="18" charset="0"/>
              </a:rPr>
              <a:t> Napomena: ključne reči su </a:t>
            </a:r>
            <a:r>
              <a:rPr lang="sr-Latn-RS" i="1" u="sng" dirty="0" smtClean="0">
                <a:latin typeface="Times New Roman" pitchFamily="18" charset="0"/>
                <a:cs typeface="Times New Roman" pitchFamily="18" charset="0"/>
              </a:rPr>
              <a:t>reči</a:t>
            </a:r>
            <a:r>
              <a:rPr lang="sr-Latn-RS" dirty="0" smtClean="0">
                <a:latin typeface="Times New Roman" pitchFamily="18" charset="0"/>
                <a:cs typeface="Times New Roman" pitchFamily="18" charset="0"/>
              </a:rPr>
              <a:t>, a ne </a:t>
            </a:r>
            <a:r>
              <a:rPr lang="sr-Latn-RS" i="1" u="sng" dirty="0" smtClean="0">
                <a:latin typeface="Times New Roman" pitchFamily="18" charset="0"/>
                <a:cs typeface="Times New Roman" pitchFamily="18" charset="0"/>
              </a:rPr>
              <a:t>rečenice</a:t>
            </a:r>
            <a:r>
              <a:rPr lang="sr-Latn-R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Rectangle 3"/>
          <p:cNvSpPr/>
          <p:nvPr/>
        </p:nvSpPr>
        <p:spPr>
          <a:xfrm>
            <a:off x="357158" y="1000108"/>
            <a:ext cx="7929618" cy="3693319"/>
          </a:xfrm>
          <a:prstGeom prst="rect">
            <a:avLst/>
          </a:prstGeom>
        </p:spPr>
        <p:txBody>
          <a:bodyPr wrap="square">
            <a:spAutoFit/>
          </a:bodyPr>
          <a:lstStyle/>
          <a:p>
            <a:r>
              <a:rPr lang="sr-Latn-RS" b="1" u="sng" dirty="0" smtClean="0"/>
              <a:t>Food chemistry – Guide for Authors</a:t>
            </a:r>
          </a:p>
          <a:p>
            <a:endParaRPr lang="sr-Latn-RS" b="1" dirty="0" smtClean="0"/>
          </a:p>
          <a:p>
            <a:r>
              <a:rPr lang="en-US" b="1" dirty="0" smtClean="0"/>
              <a:t>Abstract</a:t>
            </a:r>
            <a:r>
              <a:rPr lang="en-US" dirty="0" smtClean="0"/>
              <a:t> </a:t>
            </a:r>
            <a:br>
              <a:rPr lang="en-US" dirty="0" smtClean="0"/>
            </a:br>
            <a:r>
              <a:rPr lang="en-US" dirty="0" smtClean="0"/>
              <a:t/>
            </a:r>
            <a:br>
              <a:rPr lang="en-US" dirty="0" smtClean="0"/>
            </a:br>
            <a:r>
              <a:rPr lang="en-US" dirty="0" smtClean="0"/>
              <a:t>A concise and factual abstract is required. The abstract should state briefly the purpose of the research, the principal results and major conclusions. An abstract is often presented separately from the article, so it must be able to stand alone. For this reason, References should be avoided, but if essential, then cite the author(s) and year(s). Also, non-standard or uncommon abbreviations should be avoided, but if essential they must be defined at their first mention in the abstract itself.</a:t>
            </a:r>
            <a:br>
              <a:rPr lang="en-US" dirty="0" smtClean="0"/>
            </a:br>
            <a:r>
              <a:rPr lang="en-US" dirty="0" smtClean="0"/>
              <a:t/>
            </a:r>
            <a:br>
              <a:rPr lang="en-US" dirty="0" smtClean="0"/>
            </a:br>
            <a:r>
              <a:rPr lang="en-US" u="sng" dirty="0" smtClean="0"/>
              <a:t>The abstract should not exceed 150 words.</a:t>
            </a:r>
            <a:endParaRPr lang="en-US" u="sng" dirty="0"/>
          </a:p>
        </p:txBody>
      </p:sp>
      <p:pic>
        <p:nvPicPr>
          <p:cNvPr id="5122" name="Picture 2"/>
          <p:cNvPicPr>
            <a:picLocks noChangeAspect="1" noChangeArrowheads="1"/>
          </p:cNvPicPr>
          <p:nvPr/>
        </p:nvPicPr>
        <p:blipFill>
          <a:blip r:embed="rId3"/>
          <a:srcRect/>
          <a:stretch>
            <a:fillRect/>
          </a:stretch>
        </p:blipFill>
        <p:spPr bwMode="auto">
          <a:xfrm>
            <a:off x="5643570" y="4294846"/>
            <a:ext cx="2880360" cy="2491740"/>
          </a:xfrm>
          <a:prstGeom prst="rect">
            <a:avLst/>
          </a:prstGeom>
          <a:noFill/>
          <a:ln w="9525">
            <a:noFill/>
            <a:miter lim="800000"/>
            <a:headEnd/>
            <a:tailEnd/>
          </a:ln>
          <a:effectLst/>
        </p:spPr>
      </p:pic>
      <p:sp>
        <p:nvSpPr>
          <p:cNvPr id="6" name="TextBox 5"/>
          <p:cNvSpPr txBox="1"/>
          <p:nvPr/>
        </p:nvSpPr>
        <p:spPr>
          <a:xfrm>
            <a:off x="2143108" y="5357826"/>
            <a:ext cx="3071834" cy="584775"/>
          </a:xfrm>
          <a:prstGeom prst="rect">
            <a:avLst/>
          </a:prstGeom>
          <a:noFill/>
        </p:spPr>
        <p:txBody>
          <a:bodyPr wrap="square" rtlCol="0">
            <a:spAutoFit/>
          </a:bodyPr>
          <a:lstStyle/>
          <a:p>
            <a:r>
              <a:rPr lang="sr-Latn-RS" sz="1600" dirty="0" smtClean="0">
                <a:latin typeface="Times New Roman" pitchFamily="18" charset="0"/>
                <a:cs typeface="Times New Roman" pitchFamily="18" charset="0"/>
              </a:rPr>
              <a:t>Microsoft Word</a:t>
            </a:r>
          </a:p>
          <a:p>
            <a:r>
              <a:rPr lang="sr-Latn-RS" sz="1600" dirty="0" smtClean="0">
                <a:latin typeface="Times New Roman" pitchFamily="18" charset="0"/>
                <a:cs typeface="Times New Roman" pitchFamily="18" charset="0"/>
              </a:rPr>
              <a:t>Review – Proofing – Word Count</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nodeType="with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blinds(horizontal)">
                                      <p:cBhvr>
                                        <p:cTn id="15"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3"/>
          <a:srcRect/>
          <a:stretch>
            <a:fillRect/>
          </a:stretch>
        </p:blipFill>
        <p:spPr bwMode="auto">
          <a:xfrm>
            <a:off x="642910" y="928670"/>
            <a:ext cx="7947660" cy="2385060"/>
          </a:xfrm>
          <a:prstGeom prst="rect">
            <a:avLst/>
          </a:prstGeom>
          <a:noFill/>
          <a:ln w="9525">
            <a:noFill/>
            <a:miter lim="800000"/>
            <a:headEnd/>
            <a:tailEnd/>
          </a:ln>
          <a:effectLst/>
        </p:spPr>
      </p:pic>
      <p:pic>
        <p:nvPicPr>
          <p:cNvPr id="6147" name="Picture 3"/>
          <p:cNvPicPr>
            <a:picLocks noChangeAspect="1" noChangeArrowheads="1"/>
          </p:cNvPicPr>
          <p:nvPr/>
        </p:nvPicPr>
        <p:blipFill>
          <a:blip r:embed="rId4"/>
          <a:srcRect/>
          <a:stretch>
            <a:fillRect/>
          </a:stretch>
        </p:blipFill>
        <p:spPr bwMode="auto">
          <a:xfrm>
            <a:off x="714348" y="3500438"/>
            <a:ext cx="7860982" cy="3187065"/>
          </a:xfrm>
          <a:prstGeom prst="rect">
            <a:avLst/>
          </a:prstGeom>
          <a:noFill/>
          <a:ln w="9525">
            <a:noFill/>
            <a:miter lim="800000"/>
            <a:headEnd/>
            <a:tailEnd/>
          </a:ln>
          <a:effectLst/>
        </p:spPr>
      </p:pic>
      <p:sp>
        <p:nvSpPr>
          <p:cNvPr id="7" name="TextBox 6"/>
          <p:cNvSpPr txBox="1"/>
          <p:nvPr/>
        </p:nvSpPr>
        <p:spPr>
          <a:xfrm>
            <a:off x="71438" y="1428736"/>
            <a:ext cx="642910" cy="338554"/>
          </a:xfrm>
          <a:prstGeom prst="rect">
            <a:avLst/>
          </a:prstGeom>
          <a:noFill/>
        </p:spPr>
        <p:txBody>
          <a:bodyPr wrap="square" rtlCol="0">
            <a:spAutoFit/>
          </a:bodyPr>
          <a:lstStyle/>
          <a:p>
            <a:r>
              <a:rPr lang="sr-Latn-RS" sz="1600" dirty="0" smtClean="0">
                <a:latin typeface="Times New Roman" pitchFamily="18" charset="0"/>
                <a:cs typeface="Times New Roman" pitchFamily="18" charset="0"/>
              </a:rPr>
              <a:t>Pr.1</a:t>
            </a:r>
            <a:endParaRPr lang="en-US" sz="1600" dirty="0">
              <a:latin typeface="Times New Roman" pitchFamily="18" charset="0"/>
              <a:cs typeface="Times New Roman" pitchFamily="18" charset="0"/>
            </a:endParaRPr>
          </a:p>
        </p:txBody>
      </p:sp>
      <p:sp>
        <p:nvSpPr>
          <p:cNvPr id="8" name="TextBox 7"/>
          <p:cNvSpPr txBox="1"/>
          <p:nvPr/>
        </p:nvSpPr>
        <p:spPr>
          <a:xfrm>
            <a:off x="71438" y="4214818"/>
            <a:ext cx="642910" cy="338554"/>
          </a:xfrm>
          <a:prstGeom prst="rect">
            <a:avLst/>
          </a:prstGeom>
          <a:noFill/>
        </p:spPr>
        <p:txBody>
          <a:bodyPr wrap="square" rtlCol="0">
            <a:spAutoFit/>
          </a:bodyPr>
          <a:lstStyle/>
          <a:p>
            <a:r>
              <a:rPr lang="sr-Latn-RS" sz="1600" dirty="0" smtClean="0">
                <a:latin typeface="Times New Roman" pitchFamily="18" charset="0"/>
                <a:cs typeface="Times New Roman" pitchFamily="18" charset="0"/>
              </a:rPr>
              <a:t>Pr. 2</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linds(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box(in)">
                                      <p:cBhvr>
                                        <p:cTn id="12"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4" name="Picture 4"/>
          <p:cNvPicPr>
            <a:picLocks noChangeAspect="1" noChangeArrowheads="1"/>
          </p:cNvPicPr>
          <p:nvPr/>
        </p:nvPicPr>
        <p:blipFill>
          <a:blip r:embed="rId3"/>
          <a:srcRect/>
          <a:stretch>
            <a:fillRect/>
          </a:stretch>
        </p:blipFill>
        <p:spPr bwMode="auto">
          <a:xfrm>
            <a:off x="428596" y="1943115"/>
            <a:ext cx="8372475" cy="3700463"/>
          </a:xfrm>
          <a:prstGeom prst="rect">
            <a:avLst/>
          </a:prstGeom>
          <a:noFill/>
          <a:ln w="9525">
            <a:noFill/>
            <a:miter lim="800000"/>
            <a:headEnd/>
            <a:tailEnd/>
          </a:ln>
          <a:effectLst/>
        </p:spPr>
      </p:pic>
      <p:sp>
        <p:nvSpPr>
          <p:cNvPr id="5" name="TextBox 4"/>
          <p:cNvSpPr txBox="1"/>
          <p:nvPr/>
        </p:nvSpPr>
        <p:spPr>
          <a:xfrm>
            <a:off x="428596" y="1357298"/>
            <a:ext cx="1071570" cy="338554"/>
          </a:xfrm>
          <a:prstGeom prst="rect">
            <a:avLst/>
          </a:prstGeom>
          <a:noFill/>
        </p:spPr>
        <p:txBody>
          <a:bodyPr wrap="square" rtlCol="0">
            <a:spAutoFit/>
          </a:bodyPr>
          <a:lstStyle/>
          <a:p>
            <a:r>
              <a:rPr lang="sr-Latn-RS" sz="1600" dirty="0" smtClean="0">
                <a:latin typeface="Times New Roman" pitchFamily="18" charset="0"/>
                <a:cs typeface="Times New Roman" pitchFamily="18" charset="0"/>
              </a:rPr>
              <a:t>Pr. 3</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571472" y="1285860"/>
            <a:ext cx="8072494" cy="5078313"/>
          </a:xfrm>
          <a:prstGeom prst="rect">
            <a:avLst/>
          </a:prstGeom>
          <a:noFill/>
        </p:spPr>
        <p:txBody>
          <a:bodyPr wrap="square" rtlCol="0">
            <a:spAutoFit/>
          </a:bodyPr>
          <a:lstStyle/>
          <a:p>
            <a:pPr>
              <a:buFont typeface="Arial" pitchFamily="34" charset="0"/>
              <a:buChar char="•"/>
            </a:pPr>
            <a:r>
              <a:rPr lang="sr-Latn-RS" dirty="0" smtClean="0">
                <a:latin typeface="Times New Roman" pitchFamily="18" charset="0"/>
                <a:cs typeface="Times New Roman" pitchFamily="18" charset="0"/>
              </a:rPr>
              <a:t> Čitaoci naučnog rada čitaju apstrakt iz dva razloga: da odluče da li žele da pročitaju ceo rad ili da se pripreme za detalje koje mogu pronaći u radu.</a:t>
            </a:r>
          </a:p>
          <a:p>
            <a:pPr>
              <a:buFont typeface="Arial" pitchFamily="34" charset="0"/>
              <a:buChar char="•"/>
            </a:pPr>
            <a:endParaRPr lang="sr-Latn-RS" dirty="0" smtClean="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Apstrakt bi trebalo da ponudi ono što čitaoca prvenstveno interesuje, tj. ono što on želi da zna pre svega i iznad svega.</a:t>
            </a:r>
          </a:p>
          <a:p>
            <a:pPr>
              <a:buFont typeface="Arial" pitchFamily="34" charset="0"/>
              <a:buChar char="•"/>
            </a:pPr>
            <a:endParaRPr lang="sr-Latn-RS" dirty="0" smtClean="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Čitalac je prvenstveno zainteresovan za informacije koje se nalaze u Uvodu i Zaključku rada, tj. da sazna motiv za takav rad i postignute rezultate. Zbog toga dobar apstrakt predstavlja paralelu Uvodu i Zaključku. Trebalo bi da sadrži dva dela, motiv i rezultate: </a:t>
            </a:r>
            <a:r>
              <a:rPr lang="sr-Latn-RS" b="1" dirty="0" smtClean="0">
                <a:latin typeface="Times New Roman" pitchFamily="18" charset="0"/>
                <a:cs typeface="Times New Roman" pitchFamily="18" charset="0"/>
              </a:rPr>
              <a:t>istaknite kontekst rada, potrebe, zadatak i predmet rada, istaknite rezultate i zaključke.</a:t>
            </a:r>
          </a:p>
          <a:p>
            <a:endParaRPr lang="sr-Latn-RS" dirty="0" smtClean="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„Najmanje naučni deo rada”</a:t>
            </a:r>
          </a:p>
          <a:p>
            <a:pPr>
              <a:buFont typeface="Arial" pitchFamily="34" charset="0"/>
              <a:buChar char="•"/>
            </a:pPr>
            <a:endParaRPr lang="sr-Latn-RS" dirty="0" smtClean="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Dobar apstrakt može da figuriše i sam – trebalo bi da se razume u potpunosti i kada ceo rad nije dostupan. Trebalo bi izbegavati pozivanje na slike ili reference u apstraktu. Ukoliko se koriste skraćenice trebalo bi dati i njihov pun naziv, koji će kasnije biti ponovljen u tekstu.</a:t>
            </a:r>
            <a:endParaRPr lang="en-US" dirty="0">
              <a:latin typeface="Times New Roman" pitchFamily="18" charset="0"/>
              <a:cs typeface="Times New Roman" pitchFamily="18" charset="0"/>
            </a:endParaRPr>
          </a:p>
        </p:txBody>
      </p:sp>
      <p:sp>
        <p:nvSpPr>
          <p:cNvPr id="5" name="TextBox 4"/>
          <p:cNvSpPr txBox="1"/>
          <p:nvPr/>
        </p:nvSpPr>
        <p:spPr>
          <a:xfrm>
            <a:off x="1857356" y="714356"/>
            <a:ext cx="2286016" cy="369332"/>
          </a:xfrm>
          <a:prstGeom prst="rect">
            <a:avLst/>
          </a:prstGeom>
          <a:noFill/>
          <a:ln>
            <a:solidFill>
              <a:schemeClr val="accent2">
                <a:lumMod val="50000"/>
              </a:schemeClr>
            </a:solidFill>
          </a:ln>
          <a:effectLst>
            <a:outerShdw blurRad="50800" dist="38100" dir="5400000" algn="t" rotWithShape="0">
              <a:prstClr val="black">
                <a:alpha val="40000"/>
              </a:prstClr>
            </a:outerShdw>
          </a:effectLst>
        </p:spPr>
        <p:txBody>
          <a:bodyPr wrap="square" rtlCol="0">
            <a:spAutoFit/>
          </a:bodyPr>
          <a:lstStyle/>
          <a:p>
            <a:pPr algn="ctr"/>
            <a:r>
              <a:rPr lang="sr-Latn-RS" b="1" dirty="0" smtClean="0">
                <a:latin typeface="Times New Roman" pitchFamily="18" charset="0"/>
                <a:cs typeface="Times New Roman" pitchFamily="18" charset="0"/>
              </a:rPr>
              <a:t>IZVOD - apstrakt</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642910" y="1142984"/>
            <a:ext cx="1285884" cy="369332"/>
          </a:xfrm>
          <a:prstGeom prst="rect">
            <a:avLst/>
          </a:prstGeom>
          <a:noFill/>
          <a:ln>
            <a:solidFill>
              <a:schemeClr val="accent2">
                <a:lumMod val="50000"/>
              </a:schemeClr>
            </a:solidFill>
          </a:ln>
          <a:effectLst>
            <a:reflection blurRad="6350" stA="50000" endA="300" endPos="55000" dir="5400000" sy="-100000" algn="bl" rotWithShape="0"/>
          </a:effectLst>
        </p:spPr>
        <p:txBody>
          <a:bodyPr wrap="square" rtlCol="0">
            <a:spAutoFit/>
          </a:bodyPr>
          <a:lstStyle/>
          <a:p>
            <a:pPr algn="ctr"/>
            <a:r>
              <a:rPr lang="sr-Latn-RS" b="1" dirty="0" smtClean="0">
                <a:latin typeface="Times New Roman" pitchFamily="18" charset="0"/>
                <a:cs typeface="Times New Roman" pitchFamily="18" charset="0"/>
              </a:rPr>
              <a:t>UVOD</a:t>
            </a:r>
            <a:endParaRPr lang="en-US" b="1" dirty="0">
              <a:latin typeface="Times New Roman" pitchFamily="18" charset="0"/>
              <a:cs typeface="Times New Roman" pitchFamily="18" charset="0"/>
            </a:endParaRPr>
          </a:p>
        </p:txBody>
      </p:sp>
      <p:sp>
        <p:nvSpPr>
          <p:cNvPr id="5" name="TextBox 4"/>
          <p:cNvSpPr txBox="1"/>
          <p:nvPr/>
        </p:nvSpPr>
        <p:spPr>
          <a:xfrm>
            <a:off x="500034" y="1857364"/>
            <a:ext cx="7929618" cy="4247317"/>
          </a:xfrm>
          <a:prstGeom prst="rect">
            <a:avLst/>
          </a:prstGeom>
          <a:noFill/>
        </p:spPr>
        <p:txBody>
          <a:bodyPr wrap="square" rtlCol="0">
            <a:spAutoFit/>
          </a:bodyPr>
          <a:lstStyle/>
          <a:p>
            <a:pPr>
              <a:buFont typeface="Arial" pitchFamily="34" charset="0"/>
              <a:buChar char="•"/>
            </a:pPr>
            <a:r>
              <a:rPr lang="sr-Latn-RS" dirty="0" smtClean="0">
                <a:latin typeface="Times New Roman" pitchFamily="18" charset="0"/>
                <a:cs typeface="Times New Roman" pitchFamily="18" charset="0"/>
              </a:rPr>
              <a:t> U Uvodu se navodi motivacija za temu koja će biti </a:t>
            </a:r>
            <a:r>
              <a:rPr lang="sr-Latn-RS" dirty="0" smtClean="0">
                <a:latin typeface="Times New Roman" pitchFamily="18" charset="0"/>
                <a:cs typeface="Times New Roman" pitchFamily="18" charset="0"/>
              </a:rPr>
              <a:t>prezentovana </a:t>
            </a:r>
            <a:r>
              <a:rPr lang="sr-Latn-RS" dirty="0" smtClean="0">
                <a:latin typeface="Times New Roman" pitchFamily="18" charset="0"/>
                <a:cs typeface="Times New Roman" pitchFamily="18" charset="0"/>
              </a:rPr>
              <a:t>u rukopisu i čitalac priprema za strukturu rada. </a:t>
            </a:r>
          </a:p>
          <a:p>
            <a:endParaRPr lang="sr-Latn-RS" dirty="0" smtClean="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Uvod bi trebalo da sadrži četiri komponente: kontekst, potrebe, zadatak i predmet rada.</a:t>
            </a:r>
          </a:p>
          <a:p>
            <a:pPr marL="800100" lvl="1" indent="-342900">
              <a:buFont typeface="+mj-lt"/>
              <a:buAutoNum type="arabicPeriod"/>
            </a:pPr>
            <a:r>
              <a:rPr lang="sr-Latn-RS" dirty="0" smtClean="0">
                <a:latin typeface="Times New Roman" pitchFamily="18" charset="0"/>
                <a:cs typeface="Times New Roman" pitchFamily="18" charset="0"/>
              </a:rPr>
              <a:t>Prvo, obezbedite neki kontekst  rada da bi upoznali one čitaoce kojima oblast koju obrađujete nije poznata sa činjenicama i da bi istakli značaj Vašeg rada.</a:t>
            </a:r>
          </a:p>
          <a:p>
            <a:pPr marL="800100" lvl="1" indent="-342900">
              <a:buFont typeface="+mj-lt"/>
              <a:buAutoNum type="arabicPeriod"/>
            </a:pPr>
            <a:r>
              <a:rPr lang="sr-Latn-RS" dirty="0" smtClean="0">
                <a:latin typeface="Times New Roman" pitchFamily="18" charset="0"/>
                <a:cs typeface="Times New Roman" pitchFamily="18" charset="0"/>
              </a:rPr>
              <a:t>Drugo, navedite potrebu za Vašim radom, kao most između onoga što naučna zajednica trenutno ima i onoga što želi.</a:t>
            </a:r>
          </a:p>
          <a:p>
            <a:pPr marL="800100" lvl="1" indent="-342900">
              <a:buFont typeface="+mj-lt"/>
              <a:buAutoNum type="arabicPeriod"/>
            </a:pPr>
            <a:r>
              <a:rPr lang="sr-Latn-RS" dirty="0" smtClean="0">
                <a:latin typeface="Times New Roman" pitchFamily="18" charset="0"/>
                <a:cs typeface="Times New Roman" pitchFamily="18" charset="0"/>
              </a:rPr>
              <a:t>Treće, naglasite šta ste Vi uradili u nastojanju da rešite ovu potrebu (kao zadatak istraživanja).</a:t>
            </a:r>
          </a:p>
          <a:p>
            <a:pPr marL="800100" lvl="1" indent="-342900">
              <a:buFont typeface="+mj-lt"/>
              <a:buAutoNum type="arabicPeriod"/>
            </a:pPr>
            <a:r>
              <a:rPr lang="sr-Latn-RS" dirty="0" smtClean="0">
                <a:latin typeface="Times New Roman" pitchFamily="18" charset="0"/>
                <a:cs typeface="Times New Roman" pitchFamily="18" charset="0"/>
              </a:rPr>
              <a:t>Konačno, napišite prikaz preostalog dela Vašeg rada kako bi pripremili čitaoce na njegovu strukturu (kao predmet istraživanja).</a:t>
            </a:r>
          </a:p>
          <a:p>
            <a:pPr>
              <a:buFont typeface="Arial" pitchFamily="34" charset="0"/>
              <a:buChar char="•"/>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571472" y="1643050"/>
            <a:ext cx="8143932" cy="4247317"/>
          </a:xfrm>
          <a:prstGeom prst="rect">
            <a:avLst/>
          </a:prstGeom>
          <a:noFill/>
        </p:spPr>
        <p:txBody>
          <a:bodyPr wrap="square" rtlCol="0">
            <a:spAutoFit/>
          </a:bodyPr>
          <a:lstStyle/>
          <a:p>
            <a:pPr>
              <a:buFont typeface="Arial" pitchFamily="34" charset="0"/>
              <a:buChar char="•"/>
            </a:pPr>
            <a:r>
              <a:rPr lang="sr-Latn-RS" dirty="0" smtClean="0"/>
              <a:t> </a:t>
            </a:r>
            <a:r>
              <a:rPr lang="sr-Latn-RS" dirty="0" smtClean="0">
                <a:latin typeface="Times New Roman" pitchFamily="18" charset="0"/>
                <a:cs typeface="Times New Roman" pitchFamily="18" charset="0"/>
              </a:rPr>
              <a:t>Na početku Uvoda, kontekst rada i potreba za radom bi trebalo da funkcionišu kao levak: počinju široko, nakon čega se progresivno sužavaju ka temi koja se u radu obrađuje. Da bi privukli pažnju čitaoca obezbedite ubedljivu motivaciju za rad koji prezentujete (činjenica da neki fenomen nikada ranije nije ispitivan nije, sam po sebi, razlog da se on istražuje).</a:t>
            </a:r>
          </a:p>
          <a:p>
            <a:pPr>
              <a:buFont typeface="Arial" pitchFamily="34" charset="0"/>
              <a:buChar char="•"/>
            </a:pPr>
            <a:endParaRPr lang="sr-Latn-RS" dirty="0" smtClean="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Napišite kontekst rada tako da bude usmeren ka širem krugu čitalaca pružajući informacije koje će čitaocu pomoći da bolje sagleda potrebu i značaj takvog istraživanja. </a:t>
            </a:r>
            <a:r>
              <a:rPr lang="en-US" dirty="0" smtClean="0">
                <a:latin typeface="Times New Roman" pitchFamily="18" charset="0"/>
                <a:cs typeface="Times New Roman" pitchFamily="18" charset="0"/>
              </a:rPr>
              <a:t>P</a:t>
            </a:r>
            <a:r>
              <a:rPr lang="sr-Latn-RS" dirty="0" smtClean="0">
                <a:latin typeface="Times New Roman" pitchFamily="18" charset="0"/>
                <a:cs typeface="Times New Roman" pitchFamily="18" charset="0"/>
              </a:rPr>
              <a:t>odstiče se korišćenje vremenskih fraza kao što su: </a:t>
            </a:r>
            <a:r>
              <a:rPr lang="sr-Latn-RS" i="1" dirty="0" smtClean="0">
                <a:latin typeface="Times New Roman" pitchFamily="18" charset="0"/>
                <a:cs typeface="Times New Roman" pitchFamily="18" charset="0"/>
              </a:rPr>
              <a:t>nedavno</a:t>
            </a:r>
            <a:r>
              <a:rPr lang="sr-Latn-RS" dirty="0" smtClean="0">
                <a:latin typeface="Times New Roman" pitchFamily="18" charset="0"/>
                <a:cs typeface="Times New Roman" pitchFamily="18" charset="0"/>
              </a:rPr>
              <a:t>, </a:t>
            </a:r>
            <a:r>
              <a:rPr lang="sr-Latn-RS" i="1" dirty="0" smtClean="0">
                <a:latin typeface="Times New Roman" pitchFamily="18" charset="0"/>
                <a:cs typeface="Times New Roman" pitchFamily="18" charset="0"/>
              </a:rPr>
              <a:t>proteklih 10 godina</a:t>
            </a:r>
            <a:r>
              <a:rPr lang="sr-Latn-RS" dirty="0" smtClean="0">
                <a:latin typeface="Times New Roman" pitchFamily="18" charset="0"/>
                <a:cs typeface="Times New Roman" pitchFamily="18" charset="0"/>
              </a:rPr>
              <a:t>, </a:t>
            </a:r>
            <a:r>
              <a:rPr lang="sr-Latn-RS" i="1" dirty="0" smtClean="0">
                <a:latin typeface="Times New Roman" pitchFamily="18" charset="0"/>
                <a:cs typeface="Times New Roman" pitchFamily="18" charset="0"/>
              </a:rPr>
              <a:t>od ranih ‘90-tih</a:t>
            </a:r>
            <a:r>
              <a:rPr lang="sr-Latn-RS" dirty="0" smtClean="0">
                <a:latin typeface="Times New Roman" pitchFamily="18" charset="0"/>
                <a:cs typeface="Times New Roman" pitchFamily="18" charset="0"/>
              </a:rPr>
              <a:t>... </a:t>
            </a:r>
          </a:p>
          <a:p>
            <a:pPr>
              <a:buFont typeface="Arial" pitchFamily="34" charset="0"/>
              <a:buChar char="•"/>
            </a:pPr>
            <a:endParaRPr lang="sr-Latn-RS" dirty="0" smtClean="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Ubedite čitaoca u potrebu za Vašim radom, kao vezom između trenutne i željene situacije. Počnite naglašavanjem trenutne situacije, kao direktan nastavak konteksta rada, a potom objasnite željenu situaciju. Naglasite kontrast između pomenutih situacija pomoću reči kao što su: </a:t>
            </a:r>
            <a:r>
              <a:rPr lang="sr-Latn-RS" i="1" dirty="0" smtClean="0">
                <a:latin typeface="Times New Roman" pitchFamily="18" charset="0"/>
                <a:cs typeface="Times New Roman" pitchFamily="18" charset="0"/>
              </a:rPr>
              <a:t>ali</a:t>
            </a:r>
            <a:r>
              <a:rPr lang="sr-Latn-RS" dirty="0" smtClean="0">
                <a:latin typeface="Times New Roman" pitchFamily="18" charset="0"/>
                <a:cs typeface="Times New Roman" pitchFamily="18" charset="0"/>
              </a:rPr>
              <a:t>, </a:t>
            </a:r>
            <a:r>
              <a:rPr lang="sr-Latn-RS" i="1" dirty="0" smtClean="0">
                <a:latin typeface="Times New Roman" pitchFamily="18" charset="0"/>
                <a:cs typeface="Times New Roman" pitchFamily="18" charset="0"/>
              </a:rPr>
              <a:t>nažalost</a:t>
            </a:r>
            <a:r>
              <a:rPr lang="sr-Latn-RS" dirty="0" smtClean="0">
                <a:latin typeface="Times New Roman" pitchFamily="18" charset="0"/>
                <a:cs typeface="Times New Roman" pitchFamily="18" charset="0"/>
              </a:rPr>
              <a:t>, </a:t>
            </a:r>
            <a:r>
              <a:rPr lang="sr-Latn-RS" i="1" dirty="0" smtClean="0">
                <a:latin typeface="Times New Roman" pitchFamily="18" charset="0"/>
                <a:cs typeface="Times New Roman" pitchFamily="18" charset="0"/>
              </a:rPr>
              <a:t>međutim</a:t>
            </a:r>
            <a:r>
              <a:rPr lang="sr-Latn-RS" dirty="0" smtClean="0">
                <a:latin typeface="Times New Roman" pitchFamily="18" charset="0"/>
                <a:cs typeface="Times New Roman" pitchFamily="18" charset="0"/>
              </a:rPr>
              <a:t>...</a:t>
            </a:r>
          </a:p>
        </p:txBody>
      </p:sp>
      <p:sp>
        <p:nvSpPr>
          <p:cNvPr id="5" name="TextBox 4"/>
          <p:cNvSpPr txBox="1"/>
          <p:nvPr/>
        </p:nvSpPr>
        <p:spPr>
          <a:xfrm>
            <a:off x="3143240" y="1000108"/>
            <a:ext cx="2714644" cy="369332"/>
          </a:xfrm>
          <a:prstGeom prst="rect">
            <a:avLst/>
          </a:prstGeom>
          <a:noFill/>
        </p:spPr>
        <p:txBody>
          <a:bodyPr wrap="square" rtlCol="0">
            <a:spAutoFit/>
          </a:bodyPr>
          <a:lstStyle/>
          <a:p>
            <a:r>
              <a:rPr lang="sr-Latn-RS" b="1" dirty="0" smtClean="0">
                <a:latin typeface="Times New Roman" pitchFamily="18" charset="0"/>
                <a:cs typeface="Times New Roman" pitchFamily="18" charset="0"/>
              </a:rPr>
              <a:t>Kontekst i potrebe rada</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357158" y="1428736"/>
            <a:ext cx="8001056" cy="3970318"/>
          </a:xfrm>
          <a:prstGeom prst="rect">
            <a:avLst/>
          </a:prstGeom>
          <a:noFill/>
        </p:spPr>
        <p:txBody>
          <a:bodyPr wrap="square" rtlCol="0">
            <a:spAutoFit/>
          </a:bodyPr>
          <a:lstStyle/>
          <a:p>
            <a:pPr>
              <a:buFont typeface="Arial" pitchFamily="34" charset="0"/>
              <a:buChar char="•"/>
            </a:pPr>
            <a:r>
              <a:rPr lang="sr-Latn-RS" dirty="0" smtClean="0">
                <a:latin typeface="Times New Roman" pitchFamily="18" charset="0"/>
                <a:cs typeface="Times New Roman" pitchFamily="18" charset="0"/>
              </a:rPr>
              <a:t> Jedan od elegantnih načina da se izrazi potreba za Vašim radom jeste da tu potrebu kombinujete sa zadatkom rada u jednoj rečenici. Ova rečenica bi trebalo prvo da naglasi cilj rada, a potom korake koji su preuzeti da se taj cilj ostvari, praveći na taj način jaku i elegantnu vezu između potrebe i zadatka rada. </a:t>
            </a:r>
          </a:p>
          <a:p>
            <a:pPr>
              <a:buFont typeface="Arial" pitchFamily="34" charset="0"/>
              <a:buChar char="•"/>
            </a:pPr>
            <a:endParaRPr lang="sr-Latn-RS" dirty="0" smtClean="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Primeri:</a:t>
            </a:r>
          </a:p>
          <a:p>
            <a:pPr marL="342900" indent="-342900">
              <a:buFont typeface="+mj-lt"/>
              <a:buAutoNum type="arabicPeriod"/>
            </a:pPr>
            <a:r>
              <a:rPr lang="en-US" b="1" dirty="0" smtClean="0">
                <a:latin typeface="Times New Roman" pitchFamily="18" charset="0"/>
                <a:cs typeface="Times New Roman" pitchFamily="18" charset="0"/>
              </a:rPr>
              <a:t>To confirm this assumption</a:t>
            </a:r>
            <a:r>
              <a:rPr lang="en-US" dirty="0" smtClean="0">
                <a:latin typeface="Times New Roman" pitchFamily="18" charset="0"/>
                <a:cs typeface="Times New Roman" pitchFamily="18" charset="0"/>
              </a:rPr>
              <a:t>, we studied the effects of a range of inhibitors of </a:t>
            </a:r>
            <a:r>
              <a:rPr lang="en-US" dirty="0" err="1" smtClean="0">
                <a:latin typeface="Times New Roman" pitchFamily="18" charset="0"/>
                <a:cs typeface="Times New Roman" pitchFamily="18" charset="0"/>
              </a:rPr>
              <a:t>connexin</a:t>
            </a:r>
            <a:r>
              <a:rPr lang="en-US" dirty="0" smtClean="0">
                <a:latin typeface="Times New Roman" pitchFamily="18" charset="0"/>
                <a:cs typeface="Times New Roman" pitchFamily="18" charset="0"/>
              </a:rPr>
              <a:t> channels . . . on . . .</a:t>
            </a:r>
          </a:p>
          <a:p>
            <a:pPr marL="342900" indent="-342900">
              <a:buFont typeface="+mj-lt"/>
              <a:buAutoNum type="arabicPeriod"/>
            </a:pPr>
            <a:r>
              <a:rPr lang="en-US" b="1" dirty="0" smtClean="0">
                <a:latin typeface="Times New Roman" pitchFamily="18" charset="0"/>
                <a:cs typeface="Times New Roman" pitchFamily="18" charset="0"/>
              </a:rPr>
              <a:t>To assess whether such multiple-coil sensors perform better than single-signal ones</a:t>
            </a:r>
            <a:r>
              <a:rPr lang="en-US" dirty="0" smtClean="0">
                <a:latin typeface="Times New Roman" pitchFamily="18" charset="0"/>
                <a:cs typeface="Times New Roman" pitchFamily="18" charset="0"/>
              </a:rPr>
              <a:t>, we tested two of them — the </a:t>
            </a:r>
            <a:r>
              <a:rPr lang="en-US" dirty="0" err="1" smtClean="0">
                <a:latin typeface="Times New Roman" pitchFamily="18" charset="0"/>
                <a:cs typeface="Times New Roman" pitchFamily="18" charset="0"/>
              </a:rPr>
              <a:t>DuoPXK</a:t>
            </a:r>
            <a:r>
              <a:rPr lang="en-US" dirty="0" smtClean="0">
                <a:latin typeface="Times New Roman" pitchFamily="18" charset="0"/>
                <a:cs typeface="Times New Roman" pitchFamily="18" charset="0"/>
              </a:rPr>
              <a:t> and the GEMM3 — in a field where . . .</a:t>
            </a:r>
          </a:p>
          <a:p>
            <a:pPr marL="342900" indent="-342900">
              <a:buFont typeface="+mj-lt"/>
              <a:buAutoNum type="arabicPeriod"/>
            </a:pPr>
            <a:r>
              <a:rPr lang="en-US" b="1" dirty="0" smtClean="0">
                <a:latin typeface="Times New Roman" pitchFamily="18" charset="0"/>
                <a:cs typeface="Times New Roman" pitchFamily="18" charset="0"/>
              </a:rPr>
              <a:t>To form a better view of the global distribution and infectiousness of this pathogen</a:t>
            </a:r>
            <a:r>
              <a:rPr lang="en-US" dirty="0" smtClean="0">
                <a:latin typeface="Times New Roman" pitchFamily="18" charset="0"/>
                <a:cs typeface="Times New Roman" pitchFamily="18" charset="0"/>
              </a:rPr>
              <a:t>, we examined 1645 </a:t>
            </a:r>
            <a:r>
              <a:rPr lang="en-US" dirty="0" err="1" smtClean="0">
                <a:latin typeface="Times New Roman" pitchFamily="18" charset="0"/>
                <a:cs typeface="Times New Roman" pitchFamily="18" charset="0"/>
              </a:rPr>
              <a:t>postmetamorphic</a:t>
            </a:r>
            <a:r>
              <a:rPr lang="en-US" dirty="0" smtClean="0">
                <a:latin typeface="Times New Roman" pitchFamily="18" charset="0"/>
                <a:cs typeface="Times New Roman" pitchFamily="18" charset="0"/>
              </a:rPr>
              <a:t> and adult amphibians collected from 27 countries between 1984 and 2006 for the presence of . . </a:t>
            </a:r>
            <a:endParaRPr lang="sr-Latn-R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5" name="TextBox 4"/>
          <p:cNvSpPr txBox="1"/>
          <p:nvPr/>
        </p:nvSpPr>
        <p:spPr>
          <a:xfrm>
            <a:off x="1500166" y="714356"/>
            <a:ext cx="2571768" cy="369332"/>
          </a:xfrm>
          <a:prstGeom prst="rect">
            <a:avLst/>
          </a:prstGeom>
          <a:noFill/>
        </p:spPr>
        <p:txBody>
          <a:bodyPr wrap="square" rtlCol="0">
            <a:spAutoFit/>
          </a:bodyPr>
          <a:lstStyle/>
          <a:p>
            <a:r>
              <a:rPr lang="sr-Latn-RS" b="1" dirty="0" smtClean="0">
                <a:latin typeface="Times New Roman" pitchFamily="18" charset="0"/>
                <a:cs typeface="Times New Roman" pitchFamily="18" charset="0"/>
              </a:rPr>
              <a:t>Zadatak i predmet rada</a:t>
            </a:r>
            <a:endParaRPr lang="en-US" b="1" dirty="0">
              <a:latin typeface="Times New Roman" pitchFamily="18" charset="0"/>
              <a:cs typeface="Times New Roman" pitchFamily="18" charset="0"/>
            </a:endParaRPr>
          </a:p>
        </p:txBody>
      </p:sp>
      <p:sp>
        <p:nvSpPr>
          <p:cNvPr id="6" name="TextBox 5"/>
          <p:cNvSpPr txBox="1"/>
          <p:nvPr/>
        </p:nvSpPr>
        <p:spPr>
          <a:xfrm>
            <a:off x="500034" y="1142984"/>
            <a:ext cx="7786742" cy="5201424"/>
          </a:xfrm>
          <a:prstGeom prst="rect">
            <a:avLst/>
          </a:prstGeom>
          <a:noFill/>
        </p:spPr>
        <p:txBody>
          <a:bodyPr wrap="square" rtlCol="0">
            <a:spAutoFit/>
          </a:bodyPr>
          <a:lstStyle/>
          <a:p>
            <a:pPr>
              <a:buFont typeface="Arial" pitchFamily="34" charset="0"/>
              <a:buChar char="•"/>
            </a:pPr>
            <a:r>
              <a:rPr lang="sr-Latn-RS" dirty="0" smtClean="0">
                <a:latin typeface="Times New Roman" pitchFamily="18" charset="0"/>
                <a:cs typeface="Times New Roman" pitchFamily="18" charset="0"/>
              </a:rPr>
              <a:t> Uvod je jasniji i logičniji ako razdvaja ono što su autori uradili (zadatak rada) od onoga što rukopis, sam po sebi, pokušava i pokriva (predmet rada). Drugim rečima, zadatak rada pojašnjava doprinos autora kao naučnika, dok predmet rada priprema čitaoce za strukturu rada, omogućavajući im da se fokusiraju na pojedine delove rada ili na ceo tekst.</a:t>
            </a:r>
          </a:p>
          <a:p>
            <a:pPr>
              <a:buFont typeface="Arial" pitchFamily="34" charset="0"/>
              <a:buChar char="•"/>
            </a:pPr>
            <a:endParaRPr lang="sr-Latn-RS" dirty="0" smtClean="0">
              <a:latin typeface="Times New Roman" pitchFamily="18" charset="0"/>
              <a:cs typeface="Times New Roman" pitchFamily="18" charset="0"/>
            </a:endParaRPr>
          </a:p>
          <a:p>
            <a:pPr>
              <a:buFont typeface="Arial" pitchFamily="34" charset="0"/>
              <a:buChar char="•"/>
            </a:pPr>
            <a:r>
              <a:rPr lang="sr-Latn-RS" dirty="0" smtClean="0">
                <a:latin typeface="Times New Roman" pitchFamily="18" charset="0"/>
                <a:cs typeface="Times New Roman" pitchFamily="18" charset="0"/>
              </a:rPr>
              <a:t> Za zadatak rada:</a:t>
            </a:r>
          </a:p>
          <a:p>
            <a:pPr marL="800100" lvl="1" indent="-342900">
              <a:buFont typeface="+mj-lt"/>
              <a:buAutoNum type="arabicPeriod"/>
            </a:pPr>
            <a:r>
              <a:rPr lang="en-US" dirty="0" smtClean="0">
                <a:latin typeface="Times New Roman" pitchFamily="18" charset="0"/>
                <a:cs typeface="Times New Roman" pitchFamily="18" charset="0"/>
              </a:rPr>
              <a:t>K</a:t>
            </a:r>
            <a:r>
              <a:rPr lang="sr-Latn-RS" dirty="0" smtClean="0">
                <a:latin typeface="Times New Roman" pitchFamily="18" charset="0"/>
                <a:cs typeface="Times New Roman" pitchFamily="18" charset="0"/>
              </a:rPr>
              <a:t>ao subjekat u rečenici koristite fraze: </a:t>
            </a:r>
            <a:r>
              <a:rPr lang="sr-Latn-RS" i="1" dirty="0" smtClean="0">
                <a:latin typeface="Times New Roman" pitchFamily="18" charset="0"/>
                <a:cs typeface="Times New Roman" pitchFamily="18" charset="0"/>
              </a:rPr>
              <a:t>mi</a:t>
            </a:r>
            <a:r>
              <a:rPr lang="sr-Latn-RS" dirty="0" smtClean="0">
                <a:latin typeface="Times New Roman" pitchFamily="18" charset="0"/>
                <a:cs typeface="Times New Roman" pitchFamily="18" charset="0"/>
              </a:rPr>
              <a:t> ili </a:t>
            </a:r>
            <a:r>
              <a:rPr lang="sr-Latn-RS" i="1" dirty="0" smtClean="0">
                <a:latin typeface="Times New Roman" pitchFamily="18" charset="0"/>
                <a:cs typeface="Times New Roman" pitchFamily="18" charset="0"/>
              </a:rPr>
              <a:t>autori,</a:t>
            </a:r>
          </a:p>
          <a:p>
            <a:pPr marL="800100" lvl="1" indent="-342900">
              <a:buFont typeface="+mj-lt"/>
              <a:buAutoNum type="arabicPeriod"/>
            </a:pPr>
            <a:r>
              <a:rPr lang="en-US" dirty="0" smtClean="0">
                <a:latin typeface="Times New Roman" pitchFamily="18" charset="0"/>
                <a:cs typeface="Times New Roman" pitchFamily="18" charset="0"/>
              </a:rPr>
              <a:t>K</a:t>
            </a:r>
            <a:r>
              <a:rPr lang="sr-Latn-RS" dirty="0" smtClean="0">
                <a:latin typeface="Times New Roman" pitchFamily="18" charset="0"/>
                <a:cs typeface="Times New Roman" pitchFamily="18" charset="0"/>
              </a:rPr>
              <a:t>oristite glagole koji izražavaju ono što ste uradili: </a:t>
            </a:r>
            <a:r>
              <a:rPr lang="sr-Latn-RS" i="1" dirty="0" smtClean="0">
                <a:latin typeface="Times New Roman" pitchFamily="18" charset="0"/>
                <a:cs typeface="Times New Roman" pitchFamily="18" charset="0"/>
              </a:rPr>
              <a:t>mereno je</a:t>
            </a:r>
            <a:r>
              <a:rPr lang="sr-Latn-RS" dirty="0" smtClean="0">
                <a:latin typeface="Times New Roman" pitchFamily="18" charset="0"/>
                <a:cs typeface="Times New Roman" pitchFamily="18" charset="0"/>
              </a:rPr>
              <a:t>, </a:t>
            </a:r>
            <a:r>
              <a:rPr lang="sr-Latn-RS" i="1" dirty="0" smtClean="0">
                <a:latin typeface="Times New Roman" pitchFamily="18" charset="0"/>
                <a:cs typeface="Times New Roman" pitchFamily="18" charset="0"/>
              </a:rPr>
              <a:t>izračunato je, određivano je... </a:t>
            </a:r>
          </a:p>
          <a:p>
            <a:pPr marL="800100" lvl="1" indent="-342900">
              <a:buFont typeface="+mj-lt"/>
              <a:buAutoNum type="arabicPeriod"/>
            </a:pPr>
            <a:r>
              <a:rPr lang="en-US" dirty="0" smtClean="0">
                <a:latin typeface="Times New Roman" pitchFamily="18" charset="0"/>
                <a:cs typeface="Times New Roman" pitchFamily="18" charset="0"/>
              </a:rPr>
              <a:t>K</a:t>
            </a:r>
            <a:r>
              <a:rPr lang="sr-Latn-RS" dirty="0" smtClean="0">
                <a:latin typeface="Times New Roman" pitchFamily="18" charset="0"/>
                <a:cs typeface="Times New Roman" pitchFamily="18" charset="0"/>
              </a:rPr>
              <a:t>oristite glagol u prošlom vremenu.</a:t>
            </a:r>
          </a:p>
          <a:p>
            <a:pPr marL="800100" lvl="1" indent="-342900">
              <a:buFont typeface="+mj-lt"/>
              <a:buAutoNum type="arabicPeriod"/>
            </a:pPr>
            <a:endParaRPr lang="sr-Latn-RS" dirty="0" smtClean="0">
              <a:latin typeface="Times New Roman" pitchFamily="18" charset="0"/>
              <a:cs typeface="Times New Roman" pitchFamily="18" charset="0"/>
            </a:endParaRPr>
          </a:p>
          <a:p>
            <a:pPr marL="342900" indent="-342900">
              <a:buFont typeface="Arial" pitchFamily="34" charset="0"/>
              <a:buChar char="•"/>
            </a:pPr>
            <a:r>
              <a:rPr lang="sr-Latn-RS" dirty="0" smtClean="0">
                <a:latin typeface="Times New Roman" pitchFamily="18" charset="0"/>
                <a:cs typeface="Times New Roman" pitchFamily="18" charset="0"/>
              </a:rPr>
              <a:t>Primeri:</a:t>
            </a:r>
          </a:p>
          <a:p>
            <a:pPr marL="800100" lvl="1" indent="-342900">
              <a:buFont typeface="+mj-lt"/>
              <a:buAutoNum type="arabicPeriod"/>
            </a:pPr>
            <a:r>
              <a:rPr lang="en-US" sz="1400" dirty="0" smtClean="0">
                <a:latin typeface="Times New Roman" pitchFamily="18" charset="0"/>
                <a:cs typeface="Times New Roman" pitchFamily="18" charset="0"/>
              </a:rPr>
              <a:t>To confirm this assumption</a:t>
            </a:r>
            <a:r>
              <a:rPr lang="en-US" sz="1400" b="1" dirty="0" smtClean="0">
                <a:latin typeface="Times New Roman" pitchFamily="18" charset="0"/>
                <a:cs typeface="Times New Roman" pitchFamily="18" charset="0"/>
              </a:rPr>
              <a:t>, we studied </a:t>
            </a:r>
            <a:r>
              <a:rPr lang="en-US" sz="1400" dirty="0" smtClean="0">
                <a:latin typeface="Times New Roman" pitchFamily="18" charset="0"/>
                <a:cs typeface="Times New Roman" pitchFamily="18" charset="0"/>
              </a:rPr>
              <a:t>the effects of a range of inhibitors of </a:t>
            </a:r>
            <a:r>
              <a:rPr lang="en-US" sz="1400" dirty="0" err="1" smtClean="0">
                <a:latin typeface="Times New Roman" pitchFamily="18" charset="0"/>
                <a:cs typeface="Times New Roman" pitchFamily="18" charset="0"/>
              </a:rPr>
              <a:t>connexin</a:t>
            </a:r>
            <a:r>
              <a:rPr lang="en-US" sz="1400" dirty="0" smtClean="0">
                <a:latin typeface="Times New Roman" pitchFamily="18" charset="0"/>
                <a:cs typeface="Times New Roman" pitchFamily="18" charset="0"/>
              </a:rPr>
              <a:t> channels, such as the </a:t>
            </a:r>
            <a:r>
              <a:rPr lang="en-US" sz="1400" dirty="0" err="1" smtClean="0">
                <a:latin typeface="Times New Roman" pitchFamily="18" charset="0"/>
                <a:cs typeface="Times New Roman" pitchFamily="18" charset="0"/>
              </a:rPr>
              <a:t>connexin</a:t>
            </a:r>
            <a:r>
              <a:rPr lang="en-US" sz="1400" dirty="0" smtClean="0">
                <a:latin typeface="Times New Roman" pitchFamily="18" charset="0"/>
                <a:cs typeface="Times New Roman" pitchFamily="18" charset="0"/>
              </a:rPr>
              <a:t> mimetic peptides Gap26 and Gap27 and anti-peptide antibodies, on calcium signaling in cardiac cells and </a:t>
            </a:r>
            <a:r>
              <a:rPr lang="en-US" sz="1400" dirty="0" err="1" smtClean="0">
                <a:latin typeface="Times New Roman" pitchFamily="18" charset="0"/>
                <a:cs typeface="Times New Roman" pitchFamily="18" charset="0"/>
              </a:rPr>
              <a:t>HeLa</a:t>
            </a:r>
            <a:r>
              <a:rPr lang="en-US" sz="1400" dirty="0" smtClean="0">
                <a:latin typeface="Times New Roman" pitchFamily="18" charset="0"/>
                <a:cs typeface="Times New Roman" pitchFamily="18" charset="0"/>
              </a:rPr>
              <a:t> cells expressing </a:t>
            </a:r>
            <a:r>
              <a:rPr lang="en-US" sz="1400" dirty="0" err="1" smtClean="0">
                <a:latin typeface="Times New Roman" pitchFamily="18" charset="0"/>
                <a:cs typeface="Times New Roman" pitchFamily="18" charset="0"/>
              </a:rPr>
              <a:t>connexins</a:t>
            </a:r>
            <a:r>
              <a:rPr lang="en-US" sz="1400" dirty="0" smtClean="0">
                <a:latin typeface="Times New Roman" pitchFamily="18" charset="0"/>
                <a:cs typeface="Times New Roman" pitchFamily="18" charset="0"/>
              </a:rPr>
              <a:t>.</a:t>
            </a:r>
          </a:p>
          <a:p>
            <a:pPr marL="800100" lvl="1" indent="-342900">
              <a:buFont typeface="+mj-lt"/>
              <a:buAutoNum type="arabicPeriod"/>
            </a:pPr>
            <a:r>
              <a:rPr lang="en-US" sz="1400" dirty="0" smtClean="0">
                <a:latin typeface="Times New Roman" pitchFamily="18" charset="0"/>
                <a:cs typeface="Times New Roman" pitchFamily="18" charset="0"/>
              </a:rPr>
              <a:t>During controlled experiments, </a:t>
            </a:r>
            <a:r>
              <a:rPr lang="en-US" sz="1400" b="1" dirty="0" smtClean="0">
                <a:latin typeface="Times New Roman" pitchFamily="18" charset="0"/>
                <a:cs typeface="Times New Roman" pitchFamily="18" charset="0"/>
              </a:rPr>
              <a:t>we investigated </a:t>
            </a:r>
            <a:r>
              <a:rPr lang="en-US" sz="1400" dirty="0" smtClean="0">
                <a:latin typeface="Times New Roman" pitchFamily="18" charset="0"/>
                <a:cs typeface="Times New Roman" pitchFamily="18" charset="0"/>
              </a:rPr>
              <a:t>the influence of the HMP boundary conditions on liver flows.</a:t>
            </a:r>
          </a:p>
          <a:p>
            <a:pPr marL="800100" lvl="1" indent="-342900">
              <a:buFont typeface="+mj-lt"/>
              <a:buAutoNum type="arabicPeriod"/>
            </a:pPr>
            <a:r>
              <a:rPr lang="en-US" sz="1400" dirty="0" smtClean="0">
                <a:latin typeface="Times New Roman" pitchFamily="18" charset="0"/>
                <a:cs typeface="Times New Roman" pitchFamily="18" charset="0"/>
              </a:rPr>
              <a:t>To tackle this problem, </a:t>
            </a:r>
            <a:r>
              <a:rPr lang="en-US" sz="1400" b="1" dirty="0" smtClean="0">
                <a:latin typeface="Times New Roman" pitchFamily="18" charset="0"/>
                <a:cs typeface="Times New Roman" pitchFamily="18" charset="0"/>
              </a:rPr>
              <a:t>we developed </a:t>
            </a:r>
            <a:r>
              <a:rPr lang="en-US" sz="1400" dirty="0" smtClean="0">
                <a:latin typeface="Times New Roman" pitchFamily="18" charset="0"/>
                <a:cs typeface="Times New Roman" pitchFamily="18" charset="0"/>
              </a:rPr>
              <a:t>a new software verification technique called oblivious hashing, which calculates the hash values based on the actual execution of the program.</a:t>
            </a:r>
            <a:endParaRPr lang="sr-Latn-RS" sz="1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857224" y="1000108"/>
            <a:ext cx="6572296" cy="369332"/>
          </a:xfrm>
          <a:prstGeom prst="rect">
            <a:avLst/>
          </a:prstGeom>
          <a:noFill/>
        </p:spPr>
        <p:txBody>
          <a:bodyPr wrap="square" rtlCol="0">
            <a:spAutoFit/>
          </a:bodyPr>
          <a:lstStyle/>
          <a:p>
            <a:r>
              <a:rPr lang="sr-Latn-RS" dirty="0" smtClean="0">
                <a:latin typeface="Times New Roman" pitchFamily="18" charset="0"/>
                <a:cs typeface="Times New Roman" pitchFamily="18" charset="0"/>
              </a:rPr>
              <a:t>Lista glagola koja opisuje istraživačke aktivnosti:</a:t>
            </a:r>
            <a:endParaRPr lang="en-US" dirty="0">
              <a:latin typeface="Times New Roman" pitchFamily="18" charset="0"/>
              <a:cs typeface="Times New Roman" pitchFamily="18" charset="0"/>
            </a:endParaRPr>
          </a:p>
        </p:txBody>
      </p:sp>
      <p:graphicFrame>
        <p:nvGraphicFramePr>
          <p:cNvPr id="5" name="Table 4"/>
          <p:cNvGraphicFramePr>
            <a:graphicFrameLocks noGrp="1"/>
          </p:cNvGraphicFramePr>
          <p:nvPr/>
        </p:nvGraphicFramePr>
        <p:xfrm>
          <a:off x="857224" y="1643050"/>
          <a:ext cx="6500858" cy="4286280"/>
        </p:xfrm>
        <a:graphic>
          <a:graphicData uri="http://schemas.openxmlformats.org/drawingml/2006/table">
            <a:tbl>
              <a:tblPr/>
              <a:tblGrid>
                <a:gridCol w="3250429"/>
                <a:gridCol w="3250429"/>
              </a:tblGrid>
              <a:tr h="285752">
                <a:tc>
                  <a:txBody>
                    <a:bodyPr/>
                    <a:lstStyle/>
                    <a:p>
                      <a:pPr algn="l">
                        <a:lnSpc>
                          <a:spcPts val="1500"/>
                        </a:lnSpc>
                        <a:spcAft>
                          <a:spcPts val="0"/>
                        </a:spcAft>
                      </a:pPr>
                      <a:r>
                        <a:rPr lang="en-US" sz="850">
                          <a:solidFill>
                            <a:srgbClr val="333333"/>
                          </a:solidFill>
                          <a:latin typeface="Arial"/>
                          <a:ea typeface="Times New Roman"/>
                          <a:cs typeface="Times New Roman"/>
                        </a:rPr>
                        <a:t>apply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applied Laklöter's principle to . . . </a:t>
                      </a:r>
                      <a:endParaRPr lang="en-US" sz="1100">
                        <a:latin typeface="Calibri"/>
                        <a:ea typeface="Calibri"/>
                        <a:cs typeface="Times New Roman"/>
                      </a:endParaRPr>
                    </a:p>
                  </a:txBody>
                  <a:tcPr marL="47625" marR="95250" marT="38100" marB="381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assess</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assessed the effects of larger doses of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dirty="0">
                          <a:solidFill>
                            <a:srgbClr val="333333"/>
                          </a:solidFill>
                          <a:latin typeface="Arial"/>
                          <a:ea typeface="Times New Roman"/>
                          <a:cs typeface="Times New Roman"/>
                        </a:rPr>
                        <a:t>calculate </a:t>
                      </a:r>
                      <a:endParaRPr lang="en-US" sz="1100" dirty="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calculated the photoluminescence spectrum of .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compare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compared the effects of . . . to those of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compute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computed the velocity predicted by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derive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derived a new set of rules for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design</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designed a series of experiments to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determine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determined the complete nucleotide sequence of .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develop</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developed a new algorithm to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evaluate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evaluated the efficacy and biocompatibility of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explore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explored the relationship between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implement</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implemented a genetic algorithm for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investigate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investigated the behavior of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measure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We measured the concentration of cadmium in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5752">
                <a:tc>
                  <a:txBody>
                    <a:bodyPr/>
                    <a:lstStyle/>
                    <a:p>
                      <a:pPr algn="l">
                        <a:lnSpc>
                          <a:spcPts val="1500"/>
                        </a:lnSpc>
                        <a:spcAft>
                          <a:spcPts val="0"/>
                        </a:spcAft>
                      </a:pPr>
                      <a:r>
                        <a:rPr lang="en-US" sz="850">
                          <a:solidFill>
                            <a:srgbClr val="333333"/>
                          </a:solidFill>
                          <a:latin typeface="Arial"/>
                          <a:ea typeface="Times New Roman"/>
                          <a:cs typeface="Times New Roman"/>
                        </a:rPr>
                        <a:t>model</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dirty="0">
                          <a:solidFill>
                            <a:srgbClr val="333333"/>
                          </a:solidFill>
                          <a:latin typeface="Arial"/>
                          <a:ea typeface="Times New Roman"/>
                          <a:cs typeface="Times New Roman"/>
                        </a:rPr>
                        <a:t>We modeled the diffraction behavior of . . .</a:t>
                      </a:r>
                      <a:endParaRPr lang="en-US" sz="1100" dirty="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571472" y="1428736"/>
            <a:ext cx="7643866" cy="4093428"/>
          </a:xfrm>
          <a:prstGeom prst="rect">
            <a:avLst/>
          </a:prstGeom>
          <a:noFill/>
        </p:spPr>
        <p:txBody>
          <a:bodyPr wrap="square" rtlCol="0">
            <a:spAutoFit/>
          </a:bodyPr>
          <a:lstStyle/>
          <a:p>
            <a:pPr>
              <a:buFont typeface="Arial" pitchFamily="34" charset="0"/>
              <a:buChar char="•"/>
            </a:pPr>
            <a:r>
              <a:rPr lang="sr-Latn-RS" dirty="0" smtClean="0">
                <a:latin typeface="Times New Roman" pitchFamily="18" charset="0"/>
                <a:cs typeface="Times New Roman" pitchFamily="18" charset="0"/>
              </a:rPr>
              <a:t> Za predmet rada:</a:t>
            </a:r>
          </a:p>
          <a:p>
            <a:pPr marL="800100" lvl="1" indent="-342900">
              <a:buFont typeface="+mj-lt"/>
              <a:buAutoNum type="arabicPeriod"/>
            </a:pPr>
            <a:r>
              <a:rPr lang="en-US" dirty="0" smtClean="0">
                <a:latin typeface="Times New Roman" pitchFamily="18" charset="0"/>
                <a:cs typeface="Times New Roman" pitchFamily="18" charset="0"/>
              </a:rPr>
              <a:t>K</a:t>
            </a:r>
            <a:r>
              <a:rPr lang="sr-Latn-RS" dirty="0" smtClean="0">
                <a:latin typeface="Times New Roman" pitchFamily="18" charset="0"/>
                <a:cs typeface="Times New Roman" pitchFamily="18" charset="0"/>
              </a:rPr>
              <a:t>oristite sam dokument kao subjekat u rečenici: </a:t>
            </a:r>
            <a:r>
              <a:rPr lang="sr-Latn-RS" i="1" dirty="0" smtClean="0">
                <a:latin typeface="Times New Roman" pitchFamily="18" charset="0"/>
                <a:cs typeface="Times New Roman" pitchFamily="18" charset="0"/>
              </a:rPr>
              <a:t>ovaj rad</a:t>
            </a:r>
            <a:r>
              <a:rPr lang="sr-Latn-RS" dirty="0" smtClean="0">
                <a:latin typeface="Times New Roman" pitchFamily="18" charset="0"/>
                <a:cs typeface="Times New Roman" pitchFamily="18" charset="0"/>
              </a:rPr>
              <a:t>, </a:t>
            </a:r>
            <a:r>
              <a:rPr lang="sr-Latn-RS" i="1" dirty="0" smtClean="0">
                <a:latin typeface="Times New Roman" pitchFamily="18" charset="0"/>
                <a:cs typeface="Times New Roman" pitchFamily="18" charset="0"/>
              </a:rPr>
              <a:t>ovaj rukopis</a:t>
            </a:r>
            <a:r>
              <a:rPr lang="sr-Latn-RS" dirty="0" smtClean="0">
                <a:latin typeface="Times New Roman" pitchFamily="18" charset="0"/>
                <a:cs typeface="Times New Roman" pitchFamily="18" charset="0"/>
              </a:rPr>
              <a:t>...</a:t>
            </a:r>
          </a:p>
          <a:p>
            <a:pPr marL="800100" lvl="1" indent="-342900">
              <a:buFont typeface="+mj-lt"/>
              <a:buAutoNum type="arabicPeriod"/>
            </a:pPr>
            <a:r>
              <a:rPr lang="en-US" dirty="0" smtClean="0">
                <a:latin typeface="Times New Roman" pitchFamily="18" charset="0"/>
                <a:cs typeface="Times New Roman" pitchFamily="18" charset="0"/>
              </a:rPr>
              <a:t>K</a:t>
            </a:r>
            <a:r>
              <a:rPr lang="sr-Latn-RS" dirty="0" smtClean="0">
                <a:latin typeface="Times New Roman" pitchFamily="18" charset="0"/>
                <a:cs typeface="Times New Roman" pitchFamily="18" charset="0"/>
              </a:rPr>
              <a:t>oristite glagol koji izražava način predstavljanja rada: </a:t>
            </a:r>
            <a:r>
              <a:rPr lang="sr-Latn-RS" i="1" dirty="0" smtClean="0">
                <a:latin typeface="Times New Roman" pitchFamily="18" charset="0"/>
                <a:cs typeface="Times New Roman" pitchFamily="18" charset="0"/>
              </a:rPr>
              <a:t>prikazuje</a:t>
            </a:r>
            <a:r>
              <a:rPr lang="sr-Latn-RS" dirty="0" smtClean="0">
                <a:latin typeface="Times New Roman" pitchFamily="18" charset="0"/>
                <a:cs typeface="Times New Roman" pitchFamily="18" charset="0"/>
              </a:rPr>
              <a:t>, </a:t>
            </a:r>
            <a:r>
              <a:rPr lang="sr-Latn-RS" i="1" dirty="0" smtClean="0">
                <a:latin typeface="Times New Roman" pitchFamily="18" charset="0"/>
                <a:cs typeface="Times New Roman" pitchFamily="18" charset="0"/>
              </a:rPr>
              <a:t>sumira, opisuje</a:t>
            </a:r>
            <a:r>
              <a:rPr lang="sr-Latn-RS" dirty="0" smtClean="0">
                <a:latin typeface="Times New Roman" pitchFamily="18" charset="0"/>
                <a:cs typeface="Times New Roman" pitchFamily="18" charset="0"/>
              </a:rPr>
              <a:t>... </a:t>
            </a:r>
          </a:p>
          <a:p>
            <a:pPr marL="800100" lvl="1" indent="-342900">
              <a:buFont typeface="+mj-lt"/>
              <a:buAutoNum type="arabicPeriod"/>
            </a:pPr>
            <a:r>
              <a:rPr lang="en-US" dirty="0" smtClean="0">
                <a:latin typeface="Times New Roman" pitchFamily="18" charset="0"/>
                <a:cs typeface="Times New Roman" pitchFamily="18" charset="0"/>
              </a:rPr>
              <a:t>K</a:t>
            </a:r>
            <a:r>
              <a:rPr lang="sr-Latn-RS" dirty="0" smtClean="0">
                <a:latin typeface="Times New Roman" pitchFamily="18" charset="0"/>
                <a:cs typeface="Times New Roman" pitchFamily="18" charset="0"/>
              </a:rPr>
              <a:t>oristite glagol u sadašnjem vremenu.</a:t>
            </a:r>
          </a:p>
          <a:p>
            <a:pPr marL="800100" lvl="1" indent="-342900"/>
            <a:endParaRPr lang="sr-Latn-RS" dirty="0" smtClean="0">
              <a:latin typeface="Times New Roman" pitchFamily="18" charset="0"/>
              <a:cs typeface="Times New Roman" pitchFamily="18" charset="0"/>
            </a:endParaRPr>
          </a:p>
          <a:p>
            <a:pPr marL="800100" lvl="1" indent="-342900">
              <a:buFont typeface="+mj-lt"/>
              <a:buAutoNum type="arabicPeriod"/>
            </a:pPr>
            <a:endParaRPr lang="sr-Latn-RS" dirty="0" smtClean="0">
              <a:latin typeface="Times New Roman" pitchFamily="18" charset="0"/>
              <a:cs typeface="Times New Roman" pitchFamily="18" charset="0"/>
            </a:endParaRPr>
          </a:p>
          <a:p>
            <a:pPr marL="342900" indent="-342900">
              <a:buFont typeface="Arial" pitchFamily="34" charset="0"/>
              <a:buChar char="•"/>
            </a:pPr>
            <a:r>
              <a:rPr lang="sr-Latn-RS" dirty="0" smtClean="0">
                <a:latin typeface="Times New Roman" pitchFamily="18" charset="0"/>
                <a:cs typeface="Times New Roman" pitchFamily="18" charset="0"/>
              </a:rPr>
              <a:t>Primeri:</a:t>
            </a:r>
          </a:p>
          <a:p>
            <a:pPr marL="800100" lvl="1" indent="-342900">
              <a:buFont typeface="+mj-lt"/>
              <a:buAutoNum type="arabicPeriod"/>
            </a:pPr>
            <a:r>
              <a:rPr lang="en-US" sz="1400" b="1" dirty="0" smtClean="0">
                <a:latin typeface="Times New Roman" pitchFamily="18" charset="0"/>
                <a:cs typeface="Times New Roman" pitchFamily="18" charset="0"/>
              </a:rPr>
              <a:t>This paper clarifies </a:t>
            </a:r>
            <a:r>
              <a:rPr lang="en-US" sz="1400" dirty="0" smtClean="0">
                <a:latin typeface="Times New Roman" pitchFamily="18" charset="0"/>
                <a:cs typeface="Times New Roman" pitchFamily="18" charset="0"/>
              </a:rPr>
              <a:t>the role of </a:t>
            </a:r>
            <a:r>
              <a:rPr lang="en-US" sz="1400" dirty="0" err="1" smtClean="0">
                <a:latin typeface="Times New Roman" pitchFamily="18" charset="0"/>
                <a:cs typeface="Times New Roman" pitchFamily="18" charset="0"/>
              </a:rPr>
              <a:t>CxHc</a:t>
            </a:r>
            <a:r>
              <a:rPr lang="en-US" sz="1400" dirty="0" smtClean="0">
                <a:latin typeface="Times New Roman" pitchFamily="18" charset="0"/>
                <a:cs typeface="Times New Roman" pitchFamily="18" charset="0"/>
              </a:rPr>
              <a:t> on calcium oscillations in neonatal cardiac </a:t>
            </a:r>
            <a:r>
              <a:rPr lang="en-US" sz="1400" dirty="0" err="1" smtClean="0">
                <a:latin typeface="Times New Roman" pitchFamily="18" charset="0"/>
                <a:cs typeface="Times New Roman" pitchFamily="18" charset="0"/>
              </a:rPr>
              <a:t>myocytes</a:t>
            </a:r>
            <a:r>
              <a:rPr lang="en-US" sz="1400" dirty="0" smtClean="0">
                <a:latin typeface="Times New Roman" pitchFamily="18" charset="0"/>
                <a:cs typeface="Times New Roman" pitchFamily="18" charset="0"/>
              </a:rPr>
              <a:t> and calcium transients induced by ATP in HL-cells originated from cardiac atrium and in </a:t>
            </a:r>
            <a:r>
              <a:rPr lang="en-US" sz="1400" dirty="0" err="1" smtClean="0">
                <a:latin typeface="Times New Roman" pitchFamily="18" charset="0"/>
                <a:cs typeface="Times New Roman" pitchFamily="18" charset="0"/>
              </a:rPr>
              <a:t>HeLa</a:t>
            </a:r>
            <a:r>
              <a:rPr lang="en-US" sz="1400" dirty="0" smtClean="0">
                <a:latin typeface="Times New Roman" pitchFamily="18" charset="0"/>
                <a:cs typeface="Times New Roman" pitchFamily="18" charset="0"/>
              </a:rPr>
              <a:t> cells expressing </a:t>
            </a:r>
            <a:r>
              <a:rPr lang="en-US" sz="1400" dirty="0" err="1" smtClean="0">
                <a:latin typeface="Times New Roman" pitchFamily="18" charset="0"/>
                <a:cs typeface="Times New Roman" pitchFamily="18" charset="0"/>
              </a:rPr>
              <a:t>connexin</a:t>
            </a:r>
            <a:r>
              <a:rPr lang="en-US" sz="1400" dirty="0" smtClean="0">
                <a:latin typeface="Times New Roman" pitchFamily="18" charset="0"/>
                <a:cs typeface="Times New Roman" pitchFamily="18" charset="0"/>
              </a:rPr>
              <a:t> 43 or 26.</a:t>
            </a:r>
          </a:p>
          <a:p>
            <a:pPr marL="800100" lvl="1" indent="-342900">
              <a:buFont typeface="+mj-lt"/>
              <a:buAutoNum type="arabicPeriod"/>
            </a:pPr>
            <a:r>
              <a:rPr lang="en-US" sz="1400" b="1" dirty="0" smtClean="0">
                <a:latin typeface="Times New Roman" pitchFamily="18" charset="0"/>
                <a:cs typeface="Times New Roman" pitchFamily="18" charset="0"/>
              </a:rPr>
              <a:t>This paper presents </a:t>
            </a:r>
            <a:r>
              <a:rPr lang="en-US" sz="1400" dirty="0" smtClean="0">
                <a:latin typeface="Times New Roman" pitchFamily="18" charset="0"/>
                <a:cs typeface="Times New Roman" pitchFamily="18" charset="0"/>
              </a:rPr>
              <a:t>the flow effects induced by increasing the hepatic-artery pressure and by obstructing the vena cava inferior.</a:t>
            </a:r>
          </a:p>
          <a:p>
            <a:pPr marL="800100" lvl="1" indent="-342900">
              <a:buFont typeface="+mj-lt"/>
              <a:buAutoNum type="arabicPeriod"/>
            </a:pPr>
            <a:r>
              <a:rPr lang="en-US" sz="1400" b="1" dirty="0" smtClean="0">
                <a:latin typeface="Times New Roman" pitchFamily="18" charset="0"/>
                <a:cs typeface="Times New Roman" pitchFamily="18" charset="0"/>
              </a:rPr>
              <a:t>This paper discusses </a:t>
            </a:r>
            <a:r>
              <a:rPr lang="en-US" sz="1400" dirty="0" smtClean="0">
                <a:latin typeface="Times New Roman" pitchFamily="18" charset="0"/>
                <a:cs typeface="Times New Roman" pitchFamily="18" charset="0"/>
              </a:rPr>
              <a:t>the theory behind oblivious hashing and </a:t>
            </a:r>
            <a:r>
              <a:rPr lang="en-US" sz="1400" b="1" dirty="0" smtClean="0">
                <a:latin typeface="Times New Roman" pitchFamily="18" charset="0"/>
                <a:cs typeface="Times New Roman" pitchFamily="18" charset="0"/>
              </a:rPr>
              <a:t>shows</a:t>
            </a:r>
            <a:r>
              <a:rPr lang="en-US" sz="1400" dirty="0" smtClean="0">
                <a:latin typeface="Times New Roman" pitchFamily="18" charset="0"/>
                <a:cs typeface="Times New Roman" pitchFamily="18" charset="0"/>
              </a:rPr>
              <a:t> how this approach can be applied for local software tamper resistance and remote code authentication.</a:t>
            </a:r>
            <a:endParaRPr lang="en-US"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24"/>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Rectangle 3"/>
          <p:cNvSpPr/>
          <p:nvPr/>
        </p:nvSpPr>
        <p:spPr>
          <a:xfrm>
            <a:off x="1000100" y="1071546"/>
            <a:ext cx="5857916" cy="369332"/>
          </a:xfrm>
          <a:prstGeom prst="rect">
            <a:avLst/>
          </a:prstGeom>
        </p:spPr>
        <p:txBody>
          <a:bodyPr wrap="square">
            <a:spAutoFit/>
          </a:bodyPr>
          <a:lstStyle/>
          <a:p>
            <a:r>
              <a:rPr lang="sr-Latn-RS" dirty="0" smtClean="0">
                <a:latin typeface="Times New Roman" pitchFamily="18" charset="0"/>
                <a:cs typeface="Times New Roman" pitchFamily="18" charset="0"/>
              </a:rPr>
              <a:t>Lista glagola koja opisuje način predstavljanja rada:</a:t>
            </a:r>
            <a:endParaRPr lang="en-US" dirty="0">
              <a:latin typeface="Times New Roman" pitchFamily="18" charset="0"/>
              <a:cs typeface="Times New Roman" pitchFamily="18" charset="0"/>
            </a:endParaRPr>
          </a:p>
        </p:txBody>
      </p:sp>
      <p:graphicFrame>
        <p:nvGraphicFramePr>
          <p:cNvPr id="5" name="Table 4"/>
          <p:cNvGraphicFramePr>
            <a:graphicFrameLocks noGrp="1"/>
          </p:cNvGraphicFramePr>
          <p:nvPr/>
        </p:nvGraphicFramePr>
        <p:xfrm>
          <a:off x="1071538" y="1785926"/>
          <a:ext cx="6334148" cy="3109920"/>
        </p:xfrm>
        <a:graphic>
          <a:graphicData uri="http://schemas.openxmlformats.org/drawingml/2006/table">
            <a:tbl>
              <a:tblPr/>
              <a:tblGrid>
                <a:gridCol w="3167074"/>
                <a:gridCol w="3167074"/>
              </a:tblGrid>
              <a:tr h="282720">
                <a:tc>
                  <a:txBody>
                    <a:bodyPr/>
                    <a:lstStyle/>
                    <a:p>
                      <a:pPr algn="l">
                        <a:lnSpc>
                          <a:spcPts val="1500"/>
                        </a:lnSpc>
                        <a:spcAft>
                          <a:spcPts val="0"/>
                        </a:spcAft>
                      </a:pPr>
                      <a:r>
                        <a:rPr lang="en-US" sz="850">
                          <a:solidFill>
                            <a:srgbClr val="333333"/>
                          </a:solidFill>
                          <a:latin typeface="Arial"/>
                          <a:ea typeface="Times New Roman"/>
                          <a:cs typeface="Times New Roman"/>
                        </a:rPr>
                        <a:t>clarify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clarifies the role of soils in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describe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describes the mechanism by which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detail</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details the algorithm used for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discuss</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discusses the influence of acidity on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explain</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explains how the new encoding scheme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offer</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offers four recommendations for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present</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presents the results of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proposes</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proposes a set of guidelines for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provide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provides the complete framework and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report</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a:solidFill>
                            <a:srgbClr val="333333"/>
                          </a:solidFill>
                          <a:latin typeface="Arial"/>
                          <a:ea typeface="Times New Roman"/>
                          <a:cs typeface="Times New Roman"/>
                        </a:rPr>
                        <a:t>This paper reports on our progress so far . . .</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r h="282720">
                <a:tc>
                  <a:txBody>
                    <a:bodyPr/>
                    <a:lstStyle/>
                    <a:p>
                      <a:pPr algn="l">
                        <a:lnSpc>
                          <a:spcPts val="1500"/>
                        </a:lnSpc>
                        <a:spcAft>
                          <a:spcPts val="0"/>
                        </a:spcAft>
                      </a:pPr>
                      <a:r>
                        <a:rPr lang="en-US" sz="850">
                          <a:solidFill>
                            <a:srgbClr val="333333"/>
                          </a:solidFill>
                          <a:latin typeface="Arial"/>
                          <a:ea typeface="Times New Roman"/>
                          <a:cs typeface="Times New Roman"/>
                        </a:rPr>
                        <a:t>summarize</a:t>
                      </a:r>
                      <a:endParaRPr lang="en-US" sz="110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c>
                  <a:txBody>
                    <a:bodyPr/>
                    <a:lstStyle/>
                    <a:p>
                      <a:pPr algn="l">
                        <a:lnSpc>
                          <a:spcPts val="1500"/>
                        </a:lnSpc>
                        <a:spcAft>
                          <a:spcPts val="0"/>
                        </a:spcAft>
                      </a:pPr>
                      <a:r>
                        <a:rPr lang="en-US" sz="850" dirty="0">
                          <a:solidFill>
                            <a:srgbClr val="333333"/>
                          </a:solidFill>
                          <a:latin typeface="Arial"/>
                          <a:ea typeface="Times New Roman"/>
                          <a:cs typeface="Times New Roman"/>
                        </a:rPr>
                        <a:t>This paper summarizes our results for 27 patients with . . .</a:t>
                      </a:r>
                      <a:endParaRPr lang="en-US" sz="1100" dirty="0">
                        <a:latin typeface="Calibri"/>
                        <a:ea typeface="Calibri"/>
                        <a:cs typeface="Times New Roman"/>
                      </a:endParaRPr>
                    </a:p>
                  </a:txBody>
                  <a:tcPr marL="47625" marR="95250" marT="38100" marB="3810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AFAF8"/>
                    </a:solid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0"/>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857224" y="1000108"/>
            <a:ext cx="2500330" cy="369332"/>
          </a:xfrm>
          <a:prstGeom prst="rect">
            <a:avLst/>
          </a:prstGeom>
          <a:noFill/>
          <a:ln>
            <a:solidFill>
              <a:schemeClr val="accent2">
                <a:lumMod val="50000"/>
              </a:schemeClr>
            </a:solidFill>
          </a:ln>
          <a:effectLst>
            <a:outerShdw blurRad="50800" dist="38100" dir="5400000" algn="t" rotWithShape="0">
              <a:prstClr val="black">
                <a:alpha val="40000"/>
              </a:prstClr>
            </a:outerShdw>
          </a:effectLst>
        </p:spPr>
        <p:txBody>
          <a:bodyPr wrap="square" rtlCol="0">
            <a:spAutoFit/>
          </a:bodyPr>
          <a:lstStyle/>
          <a:p>
            <a:pPr algn="ctr"/>
            <a:r>
              <a:rPr lang="sr-Latn-RS" b="1" dirty="0" smtClean="0">
                <a:latin typeface="Times New Roman" pitchFamily="18" charset="0"/>
                <a:cs typeface="Times New Roman" pitchFamily="18" charset="0"/>
              </a:rPr>
              <a:t>Eksperimentalni deo</a:t>
            </a:r>
            <a:endParaRPr lang="en-US" b="1" dirty="0">
              <a:latin typeface="Times New Roman" pitchFamily="18" charset="0"/>
              <a:cs typeface="Times New Roman" pitchFamily="18" charset="0"/>
            </a:endParaRPr>
          </a:p>
        </p:txBody>
      </p:sp>
      <p:sp>
        <p:nvSpPr>
          <p:cNvPr id="5" name="TextBox 4"/>
          <p:cNvSpPr txBox="1"/>
          <p:nvPr/>
        </p:nvSpPr>
        <p:spPr>
          <a:xfrm>
            <a:off x="428596" y="1857364"/>
            <a:ext cx="7143800" cy="2139047"/>
          </a:xfrm>
          <a:prstGeom prst="rect">
            <a:avLst/>
          </a:prstGeom>
          <a:noFill/>
        </p:spPr>
        <p:txBody>
          <a:bodyPr wrap="square" rtlCol="0">
            <a:spAutoFit/>
          </a:bodyPr>
          <a:lstStyle/>
          <a:p>
            <a:pPr>
              <a:spcAft>
                <a:spcPts val="600"/>
              </a:spcAft>
            </a:pPr>
            <a:r>
              <a:rPr lang="sr-Latn-RS" dirty="0" smtClean="0">
                <a:latin typeface="Times New Roman" pitchFamily="18" charset="0"/>
                <a:cs typeface="Times New Roman" pitchFamily="18" charset="0"/>
              </a:rPr>
              <a:t>Detaljan opis eksperimentalnog dela stručnog rada:</a:t>
            </a:r>
          </a:p>
          <a:p>
            <a:pPr>
              <a:spcAft>
                <a:spcPts val="600"/>
              </a:spcAft>
              <a:buFont typeface="Arial" pitchFamily="34" charset="0"/>
              <a:buChar char="•"/>
            </a:pPr>
            <a:r>
              <a:rPr lang="sr-Latn-RS" dirty="0" smtClean="0">
                <a:latin typeface="Times New Roman" pitchFamily="18" charset="0"/>
                <a:cs typeface="Times New Roman" pitchFamily="18" charset="0"/>
              </a:rPr>
              <a:t> opisati uzorak;</a:t>
            </a:r>
          </a:p>
          <a:p>
            <a:pPr>
              <a:spcAft>
                <a:spcPts val="600"/>
              </a:spcAft>
              <a:buFont typeface="Arial" pitchFamily="34" charset="0"/>
              <a:buChar char="•"/>
            </a:pPr>
            <a:r>
              <a:rPr lang="sr-Latn-RS" dirty="0" smtClean="0">
                <a:latin typeface="Times New Roman" pitchFamily="18" charset="0"/>
                <a:cs typeface="Times New Roman" pitchFamily="18" charset="0"/>
              </a:rPr>
              <a:t> opisati postupak prikupljanja uzoraka;</a:t>
            </a:r>
          </a:p>
          <a:p>
            <a:pPr>
              <a:spcAft>
                <a:spcPts val="600"/>
              </a:spcAft>
              <a:buFont typeface="Arial" pitchFamily="34" charset="0"/>
              <a:buChar char="•"/>
            </a:pPr>
            <a:r>
              <a:rPr lang="sr-Latn-RS" dirty="0" smtClean="0">
                <a:latin typeface="Times New Roman" pitchFamily="18" charset="0"/>
                <a:cs typeface="Times New Roman" pitchFamily="18" charset="0"/>
              </a:rPr>
              <a:t> opisati sredstva za prikupljanje podataka: instrumente...</a:t>
            </a:r>
          </a:p>
          <a:p>
            <a:pPr>
              <a:spcAft>
                <a:spcPts val="600"/>
              </a:spcAft>
              <a:buFont typeface="Arial" pitchFamily="34" charset="0"/>
              <a:buChar char="•"/>
            </a:pPr>
            <a:r>
              <a:rPr lang="sr-Latn-RS" dirty="0" smtClean="0">
                <a:latin typeface="Times New Roman" pitchFamily="18" charset="0"/>
                <a:cs typeface="Times New Roman" pitchFamily="18" charset="0"/>
              </a:rPr>
              <a:t> opisati postupak prikupljanja podataka;</a:t>
            </a:r>
          </a:p>
          <a:p>
            <a:pPr>
              <a:spcAft>
                <a:spcPts val="600"/>
              </a:spcAft>
              <a:buFont typeface="Arial" pitchFamily="34" charset="0"/>
              <a:buChar char="•"/>
            </a:pPr>
            <a:r>
              <a:rPr lang="sr-Latn-RS" dirty="0" smtClean="0">
                <a:latin typeface="Times New Roman" pitchFamily="18" charset="0"/>
                <a:cs typeface="Times New Roman" pitchFamily="18" charset="0"/>
              </a:rPr>
              <a:t> opisati postupak obrade podataka.</a:t>
            </a:r>
            <a:endParaRPr lang="en-US" dirty="0">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3"/>
          <a:srcRect/>
          <a:stretch>
            <a:fillRect/>
          </a:stretch>
        </p:blipFill>
        <p:spPr bwMode="auto">
          <a:xfrm>
            <a:off x="7143768" y="2857496"/>
            <a:ext cx="1874520" cy="1935480"/>
          </a:xfrm>
          <a:prstGeom prst="rect">
            <a:avLst/>
          </a:prstGeom>
          <a:noFill/>
          <a:ln w="9525">
            <a:noFill/>
            <a:miter lim="800000"/>
            <a:headEnd/>
            <a:tailEnd/>
          </a:ln>
          <a:effectLst/>
        </p:spPr>
      </p:pic>
      <p:pic>
        <p:nvPicPr>
          <p:cNvPr id="5124" name="Picture 4"/>
          <p:cNvPicPr>
            <a:picLocks noChangeAspect="1" noChangeArrowheads="1"/>
          </p:cNvPicPr>
          <p:nvPr/>
        </p:nvPicPr>
        <p:blipFill>
          <a:blip r:embed="rId4"/>
          <a:srcRect/>
          <a:stretch>
            <a:fillRect/>
          </a:stretch>
        </p:blipFill>
        <p:spPr bwMode="auto">
          <a:xfrm>
            <a:off x="142844" y="4357694"/>
            <a:ext cx="4863465" cy="1977390"/>
          </a:xfrm>
          <a:prstGeom prst="rect">
            <a:avLst/>
          </a:prstGeom>
          <a:noFill/>
          <a:ln w="9525">
            <a:noFill/>
            <a:miter lim="800000"/>
            <a:headEnd/>
            <a:tailEnd/>
          </a:ln>
          <a:effectLst/>
        </p:spPr>
      </p:pic>
      <p:pic>
        <p:nvPicPr>
          <p:cNvPr id="5125" name="Picture 5"/>
          <p:cNvPicPr>
            <a:picLocks noChangeAspect="1" noChangeArrowheads="1"/>
          </p:cNvPicPr>
          <p:nvPr/>
        </p:nvPicPr>
        <p:blipFill>
          <a:blip r:embed="rId5"/>
          <a:srcRect/>
          <a:stretch>
            <a:fillRect/>
          </a:stretch>
        </p:blipFill>
        <p:spPr bwMode="auto">
          <a:xfrm>
            <a:off x="5643570" y="857232"/>
            <a:ext cx="2278380" cy="1699260"/>
          </a:xfrm>
          <a:prstGeom prst="rect">
            <a:avLst/>
          </a:prstGeom>
          <a:noFill/>
          <a:ln w="9525">
            <a:noFill/>
            <a:miter lim="800000"/>
            <a:headEnd/>
            <a:tailEnd/>
          </a:ln>
          <a:effectLst/>
        </p:spPr>
      </p:pic>
      <p:pic>
        <p:nvPicPr>
          <p:cNvPr id="11" name="Picture 3" descr="G:\2013-12-23 15.40.50.jpg"/>
          <p:cNvPicPr>
            <a:picLocks noChangeAspect="1" noChangeArrowheads="1"/>
          </p:cNvPicPr>
          <p:nvPr/>
        </p:nvPicPr>
        <p:blipFill>
          <a:blip r:embed="rId6" cstate="print"/>
          <a:srcRect/>
          <a:stretch>
            <a:fillRect/>
          </a:stretch>
        </p:blipFill>
        <p:spPr bwMode="auto">
          <a:xfrm>
            <a:off x="5429256" y="4286256"/>
            <a:ext cx="1560576" cy="2080768"/>
          </a:xfrm>
          <a:prstGeom prst="rect">
            <a:avLst/>
          </a:prstGeom>
          <a:noFill/>
        </p:spPr>
      </p:pic>
      <p:cxnSp>
        <p:nvCxnSpPr>
          <p:cNvPr id="19" name="Straight Connector 18"/>
          <p:cNvCxnSpPr/>
          <p:nvPr/>
        </p:nvCxnSpPr>
        <p:spPr>
          <a:xfrm>
            <a:off x="8001024" y="1643050"/>
            <a:ext cx="57150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8072462" y="2143116"/>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7965305" y="5250669"/>
            <a:ext cx="64294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0800000">
            <a:off x="7143768" y="5570551"/>
            <a:ext cx="114300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a:off x="5072066" y="5357826"/>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0"/>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642910" y="1428736"/>
            <a:ext cx="2428892" cy="369332"/>
          </a:xfrm>
          <a:prstGeom prst="rect">
            <a:avLst/>
          </a:prstGeom>
          <a:noFill/>
          <a:ln>
            <a:solidFill>
              <a:schemeClr val="accent2">
                <a:lumMod val="50000"/>
              </a:schemeClr>
            </a:solidFill>
          </a:ln>
          <a:effectLst>
            <a:outerShdw blurRad="50800" dist="38100" dir="5400000" algn="t" rotWithShape="0">
              <a:prstClr val="black">
                <a:alpha val="40000"/>
              </a:prstClr>
            </a:outerShdw>
          </a:effectLst>
        </p:spPr>
        <p:txBody>
          <a:bodyPr wrap="square" rtlCol="0">
            <a:spAutoFit/>
          </a:bodyPr>
          <a:lstStyle/>
          <a:p>
            <a:pPr algn="ctr"/>
            <a:r>
              <a:rPr lang="sr-Latn-RS" b="1" dirty="0" smtClean="0">
                <a:latin typeface="Times New Roman" pitchFamily="18" charset="0"/>
                <a:cs typeface="Times New Roman" pitchFamily="18" charset="0"/>
              </a:rPr>
              <a:t>Rezultati i diskusija</a:t>
            </a:r>
            <a:endParaRPr lang="en-US" b="1" dirty="0">
              <a:latin typeface="Times New Roman" pitchFamily="18" charset="0"/>
              <a:cs typeface="Times New Roman" pitchFamily="18" charset="0"/>
            </a:endParaRPr>
          </a:p>
        </p:txBody>
      </p:sp>
      <p:sp>
        <p:nvSpPr>
          <p:cNvPr id="5" name="TextBox 4"/>
          <p:cNvSpPr txBox="1"/>
          <p:nvPr/>
        </p:nvSpPr>
        <p:spPr>
          <a:xfrm>
            <a:off x="357158" y="2285992"/>
            <a:ext cx="8429684" cy="4247317"/>
          </a:xfrm>
          <a:prstGeom prst="rect">
            <a:avLst/>
          </a:prstGeom>
          <a:noFill/>
        </p:spPr>
        <p:txBody>
          <a:bodyPr wrap="square" rtlCol="0">
            <a:spAutoFit/>
          </a:bodyPr>
          <a:lstStyle/>
          <a:p>
            <a:pPr>
              <a:buFont typeface="Arial" pitchFamily="34" charset="0"/>
              <a:buChar char="•"/>
            </a:pPr>
            <a:r>
              <a:rPr lang="sr-Latn-RS" dirty="0" smtClean="0">
                <a:latin typeface="Times New Roman" pitchFamily="18" charset="0"/>
                <a:cs typeface="Times New Roman" pitchFamily="18" charset="0"/>
              </a:rPr>
              <a:t> Objasniti odabir statističkih analiza kojim ćete dati odgovor na konkretne zadatke istraživanja.</a:t>
            </a:r>
          </a:p>
          <a:p>
            <a:pPr>
              <a:buFont typeface="Arial" pitchFamily="34" charset="0"/>
              <a:buChar char="•"/>
            </a:pPr>
            <a:r>
              <a:rPr lang="sr-Latn-RS" dirty="0" smtClean="0">
                <a:latin typeface="Times New Roman" pitchFamily="18" charset="0"/>
                <a:cs typeface="Times New Roman" pitchFamily="18" charset="0"/>
              </a:rPr>
              <a:t> Navesti rezultate istraživanja i statističke interpretacije dobijenih rezultata redosledom kojim su navedeni zadaci istraživanja.</a:t>
            </a:r>
          </a:p>
          <a:p>
            <a:pPr>
              <a:buFont typeface="Arial" pitchFamily="34" charset="0"/>
              <a:buChar char="•"/>
            </a:pPr>
            <a:r>
              <a:rPr lang="sr-Latn-RS" dirty="0" smtClean="0">
                <a:latin typeface="Times New Roman" pitchFamily="18" charset="0"/>
                <a:cs typeface="Times New Roman" pitchFamily="18" charset="0"/>
              </a:rPr>
              <a:t> Povezati dobijene rezultate sa prethodnim studijama, teorijom i vlastitim očekivanjima ili hipotezama.</a:t>
            </a:r>
          </a:p>
          <a:p>
            <a:pPr>
              <a:buFont typeface="Arial" pitchFamily="34" charset="0"/>
              <a:buChar char="•"/>
            </a:pPr>
            <a:r>
              <a:rPr lang="sr-Latn-RS" dirty="0" smtClean="0">
                <a:latin typeface="Times New Roman" pitchFamily="18" charset="0"/>
                <a:cs typeface="Times New Roman" pitchFamily="18" charset="0"/>
              </a:rPr>
              <a:t> Predložiti objašnjenje za dobijene rezultate i mogućnost primene u struci.</a:t>
            </a:r>
          </a:p>
          <a:p>
            <a:pPr>
              <a:buFont typeface="Arial" pitchFamily="34" charset="0"/>
              <a:buChar char="•"/>
            </a:pPr>
            <a:r>
              <a:rPr lang="sr-Latn-RS" dirty="0" smtClean="0">
                <a:latin typeface="Times New Roman" pitchFamily="18" charset="0"/>
                <a:cs typeface="Times New Roman" pitchFamily="18" charset="0"/>
              </a:rPr>
              <a:t> Poglavlje je struktuirano u više potpoglavlja (prema potrebi) koja čine zasebne istraživačke celine.</a:t>
            </a:r>
          </a:p>
          <a:p>
            <a:pPr>
              <a:buFont typeface="Arial" pitchFamily="34" charset="0"/>
              <a:buChar char="•"/>
            </a:pPr>
            <a:r>
              <a:rPr lang="sr-Latn-RS" dirty="0" smtClean="0">
                <a:latin typeface="Times New Roman" pitchFamily="18" charset="0"/>
                <a:cs typeface="Times New Roman" pitchFamily="18" charset="0"/>
              </a:rPr>
              <a:t> Poželjno je da se tekst izlaganja „preliva” iz potpoglavlja u potpoglavlje, tj. da nema oštrih prelaza unutar teksta glavnog poglavlja rada.</a:t>
            </a:r>
          </a:p>
          <a:p>
            <a:pPr>
              <a:buFont typeface="Arial" pitchFamily="34" charset="0"/>
              <a:buChar char="•"/>
            </a:pPr>
            <a:r>
              <a:rPr lang="sr-Latn-RS" dirty="0" smtClean="0">
                <a:latin typeface="Times New Roman" pitchFamily="18" charset="0"/>
                <a:cs typeface="Times New Roman" pitchFamily="18" charset="0"/>
              </a:rPr>
              <a:t> Tekst je dobro potkrepiti sa originalnim (vlastitim) grafičkim prilozima i tablicama.</a:t>
            </a:r>
          </a:p>
          <a:p>
            <a:pPr>
              <a:buFont typeface="Arial" pitchFamily="34" charset="0"/>
              <a:buChar char="•"/>
            </a:pPr>
            <a:r>
              <a:rPr lang="sr-Latn-RS" dirty="0" smtClean="0">
                <a:latin typeface="Times New Roman" pitchFamily="18" charset="0"/>
                <a:cs typeface="Times New Roman" pitchFamily="18" charset="0"/>
              </a:rPr>
              <a:t> Kada se koriste tuđe tablice, dijagrami i slično, </a:t>
            </a:r>
            <a:r>
              <a:rPr lang="sr-Latn-RS" b="1" dirty="0" smtClean="0">
                <a:latin typeface="Times New Roman" pitchFamily="18" charset="0"/>
                <a:cs typeface="Times New Roman" pitchFamily="18" charset="0"/>
              </a:rPr>
              <a:t>obavezno</a:t>
            </a:r>
            <a:r>
              <a:rPr lang="sr-Latn-RS" dirty="0" smtClean="0">
                <a:latin typeface="Times New Roman" pitchFamily="18" charset="0"/>
                <a:cs typeface="Times New Roman" pitchFamily="18" charset="0"/>
              </a:rPr>
              <a:t> je potrebno navesti izvor.</a:t>
            </a:r>
          </a:p>
          <a:p>
            <a:pPr>
              <a:buFont typeface="Arial" pitchFamily="34" charset="0"/>
              <a:buChar char="•"/>
            </a:pPr>
            <a:r>
              <a:rPr lang="sr-Latn-RS" dirty="0" smtClean="0">
                <a:latin typeface="Times New Roman" pitchFamily="18" charset="0"/>
                <a:cs typeface="Times New Roman" pitchFamily="18" charset="0"/>
              </a:rPr>
              <a:t> Iza svake tvrdnje ili zaključka čiji Vi  niste autor  </a:t>
            </a:r>
            <a:r>
              <a:rPr lang="sr-Latn-RS" b="1" dirty="0" smtClean="0">
                <a:latin typeface="Times New Roman" pitchFamily="18" charset="0"/>
                <a:cs typeface="Times New Roman" pitchFamily="18" charset="0"/>
              </a:rPr>
              <a:t>potrebno je navesti referencu </a:t>
            </a:r>
            <a:r>
              <a:rPr lang="sr-Latn-RS" dirty="0" smtClean="0">
                <a:latin typeface="Times New Roman" pitchFamily="18" charset="0"/>
                <a:cs typeface="Times New Roman" pitchFamily="18" charset="0"/>
              </a:rPr>
              <a:t>iz koje su preuzeti podaci.</a:t>
            </a:r>
            <a:endParaRPr lang="en-US" dirty="0">
              <a:latin typeface="Times New Roman" pitchFamily="18" charset="0"/>
              <a:cs typeface="Times New Roman" pitchFamily="18" charset="0"/>
            </a:endParaRPr>
          </a:p>
        </p:txBody>
      </p:sp>
      <p:pic>
        <p:nvPicPr>
          <p:cNvPr id="4099" name="Picture 3"/>
          <p:cNvPicPr>
            <a:picLocks noChangeAspect="1" noChangeArrowheads="1"/>
          </p:cNvPicPr>
          <p:nvPr/>
        </p:nvPicPr>
        <p:blipFill>
          <a:blip r:embed="rId3"/>
          <a:srcRect/>
          <a:stretch>
            <a:fillRect/>
          </a:stretch>
        </p:blipFill>
        <p:spPr bwMode="auto">
          <a:xfrm>
            <a:off x="3714744" y="785794"/>
            <a:ext cx="1539240" cy="1508760"/>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6643702" y="714356"/>
            <a:ext cx="1981200" cy="1619250"/>
          </a:xfrm>
          <a:prstGeom prst="rect">
            <a:avLst/>
          </a:prstGeom>
          <a:noFill/>
          <a:ln w="9525">
            <a:noFill/>
            <a:miter lim="800000"/>
            <a:headEnd/>
            <a:tailEnd/>
          </a:ln>
          <a:effectLst/>
        </p:spPr>
      </p:pic>
      <p:cxnSp>
        <p:nvCxnSpPr>
          <p:cNvPr id="10" name="Straight Arrow Connector 9"/>
          <p:cNvCxnSpPr/>
          <p:nvPr/>
        </p:nvCxnSpPr>
        <p:spPr>
          <a:xfrm>
            <a:off x="5429256" y="1500174"/>
            <a:ext cx="107157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2857488" y="0"/>
            <a:ext cx="5929354" cy="369332"/>
          </a:xfrm>
          <a:prstGeom prst="rect">
            <a:avLst/>
          </a:prstGeom>
          <a:noFill/>
          <a:ln>
            <a:noFill/>
          </a:ln>
          <a:effectLst>
            <a:outerShdw blurRad="50800" dist="38100" dir="5400000" algn="t" rotWithShape="0">
              <a:prstClr val="black">
                <a:alpha val="40000"/>
              </a:prstClr>
            </a:outerShdw>
          </a:effectLst>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1928794" y="928670"/>
            <a:ext cx="1643074" cy="369332"/>
          </a:xfrm>
          <a:prstGeom prst="rect">
            <a:avLst/>
          </a:prstGeom>
          <a:noFill/>
          <a:ln>
            <a:solidFill>
              <a:schemeClr val="accent2">
                <a:lumMod val="50000"/>
              </a:schemeClr>
            </a:solidFill>
          </a:ln>
          <a:effectLst>
            <a:outerShdw blurRad="50800" dist="38100" dir="5400000" algn="t" rotWithShape="0">
              <a:prstClr val="black">
                <a:alpha val="40000"/>
              </a:prstClr>
            </a:outerShdw>
          </a:effectLst>
        </p:spPr>
        <p:txBody>
          <a:bodyPr wrap="square" rtlCol="0">
            <a:spAutoFit/>
          </a:bodyPr>
          <a:lstStyle/>
          <a:p>
            <a:pPr algn="ctr"/>
            <a:r>
              <a:rPr lang="sr-Latn-RS" b="1" dirty="0" smtClean="0">
                <a:latin typeface="Times New Roman" pitchFamily="18" charset="0"/>
                <a:cs typeface="Times New Roman" pitchFamily="18" charset="0"/>
              </a:rPr>
              <a:t>Zaključak</a:t>
            </a:r>
            <a:endParaRPr lang="en-US"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a:srcRect/>
          <a:stretch>
            <a:fillRect/>
          </a:stretch>
        </p:blipFill>
        <p:spPr bwMode="auto">
          <a:xfrm>
            <a:off x="6572264" y="1500174"/>
            <a:ext cx="2343150" cy="2124075"/>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357158" y="1785926"/>
            <a:ext cx="3448050" cy="3257550"/>
          </a:xfrm>
          <a:prstGeom prst="rect">
            <a:avLst/>
          </a:prstGeom>
          <a:noFill/>
          <a:ln w="9525">
            <a:noFill/>
            <a:miter lim="800000"/>
            <a:headEnd/>
            <a:tailEnd/>
          </a:ln>
          <a:effectLst/>
        </p:spPr>
      </p:pic>
      <p:sp>
        <p:nvSpPr>
          <p:cNvPr id="6" name="TextBox 5"/>
          <p:cNvSpPr txBox="1"/>
          <p:nvPr/>
        </p:nvSpPr>
        <p:spPr>
          <a:xfrm>
            <a:off x="4071934" y="3286124"/>
            <a:ext cx="3571900" cy="3016210"/>
          </a:xfrm>
          <a:prstGeom prst="rect">
            <a:avLst/>
          </a:prstGeom>
          <a:noFill/>
        </p:spPr>
        <p:txBody>
          <a:bodyPr wrap="square" rtlCol="0">
            <a:spAutoFit/>
          </a:bodyPr>
          <a:lstStyle/>
          <a:p>
            <a:pPr>
              <a:spcAft>
                <a:spcPts val="600"/>
              </a:spcAft>
              <a:buFont typeface="Arial" pitchFamily="34" charset="0"/>
              <a:buChar char="•"/>
            </a:pPr>
            <a:r>
              <a:rPr lang="sr-Latn-RS" dirty="0" smtClean="0">
                <a:latin typeface="Times New Roman" pitchFamily="18" charset="0"/>
                <a:cs typeface="Times New Roman" pitchFamily="18" charset="0"/>
              </a:rPr>
              <a:t> U zaključku se na jednoj strani iznose glavni rezultati rada sa ličnim komentarom.</a:t>
            </a:r>
          </a:p>
          <a:p>
            <a:pPr>
              <a:spcAft>
                <a:spcPts val="600"/>
              </a:spcAft>
              <a:buFont typeface="Arial" pitchFamily="34" charset="0"/>
              <a:buChar char="•"/>
            </a:pPr>
            <a:r>
              <a:rPr lang="sr-Latn-RS" dirty="0" smtClean="0">
                <a:latin typeface="Times New Roman" pitchFamily="18" charset="0"/>
                <a:cs typeface="Times New Roman" pitchFamily="18" charset="0"/>
              </a:rPr>
              <a:t> Zaključak bi trebalo da se temelji na rezultatima rada i trebalo bi biti potpuno samostalan.</a:t>
            </a:r>
          </a:p>
          <a:p>
            <a:pPr>
              <a:buFont typeface="Arial" pitchFamily="34" charset="0"/>
              <a:buChar char="•"/>
            </a:pPr>
            <a:r>
              <a:rPr lang="sr-Latn-RS" dirty="0" smtClean="0">
                <a:latin typeface="Times New Roman" pitchFamily="18" charset="0"/>
                <a:cs typeface="Times New Roman" pitchFamily="18" charset="0"/>
              </a:rPr>
              <a:t> U zaključku se ne smeju iznositi činjenice ili generalizacije kojih nema u glavnom poglavlju stručnog rada.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00034" y="1500174"/>
            <a:ext cx="8077200" cy="4772025"/>
          </a:xfrm>
          <a:prstGeom prst="rect">
            <a:avLst/>
          </a:prstGeom>
          <a:noFill/>
          <a:ln w="9525">
            <a:noFill/>
            <a:miter lim="800000"/>
            <a:headEnd/>
            <a:tailEnd/>
          </a:ln>
          <a:effectLst/>
        </p:spPr>
      </p:pic>
      <p:pic>
        <p:nvPicPr>
          <p:cNvPr id="3" name="Picture 2" descr="C:\Users\Jelena\Downloads\grb-600 (1).png"/>
          <p:cNvPicPr>
            <a:picLocks noChangeAspect="1" noChangeArrowheads="1"/>
          </p:cNvPicPr>
          <p:nvPr/>
        </p:nvPicPr>
        <p:blipFill>
          <a:blip r:embed="rId3" cstate="print"/>
          <a:srcRect/>
          <a:stretch>
            <a:fillRect/>
          </a:stretch>
        </p:blipFill>
        <p:spPr bwMode="auto">
          <a:xfrm>
            <a:off x="84250" y="71414"/>
            <a:ext cx="724664" cy="685802"/>
          </a:xfrm>
          <a:prstGeom prst="rect">
            <a:avLst/>
          </a:prstGeom>
          <a:noFill/>
        </p:spPr>
      </p:pic>
      <p:sp>
        <p:nvSpPr>
          <p:cNvPr id="4" name="TextBox 3"/>
          <p:cNvSpPr txBox="1"/>
          <p:nvPr/>
        </p:nvSpPr>
        <p:spPr>
          <a:xfrm>
            <a:off x="3643306" y="0"/>
            <a:ext cx="4857784"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5" name="TextBox 4"/>
          <p:cNvSpPr txBox="1"/>
          <p:nvPr/>
        </p:nvSpPr>
        <p:spPr>
          <a:xfrm>
            <a:off x="1142976" y="857232"/>
            <a:ext cx="5357850" cy="369332"/>
          </a:xfrm>
          <a:prstGeom prst="rect">
            <a:avLst/>
          </a:prstGeom>
          <a:noFill/>
          <a:ln>
            <a:solidFill>
              <a:schemeClr val="accent2">
                <a:lumMod val="50000"/>
              </a:schemeClr>
            </a:solidFill>
          </a:ln>
          <a:effectLst>
            <a:outerShdw blurRad="50800" dist="38100" dir="5400000" algn="t" rotWithShape="0">
              <a:prstClr val="black">
                <a:alpha val="40000"/>
              </a:prstClr>
            </a:outerShdw>
          </a:effectLst>
        </p:spPr>
        <p:txBody>
          <a:bodyPr wrap="square" rtlCol="0">
            <a:spAutoFit/>
          </a:bodyPr>
          <a:lstStyle/>
          <a:p>
            <a:pPr algn="ctr"/>
            <a:r>
              <a:rPr lang="sr-Latn-RS" b="1" dirty="0" smtClean="0">
                <a:latin typeface="Times New Roman" pitchFamily="18" charset="0"/>
                <a:cs typeface="Times New Roman" pitchFamily="18" charset="0"/>
              </a:rPr>
              <a:t>Poglavlja u specijalističkom strukovnom radu</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1500174"/>
            <a:ext cx="7929618" cy="4062651"/>
          </a:xfrm>
          <a:prstGeom prst="rect">
            <a:avLst/>
          </a:prstGeom>
          <a:noFill/>
        </p:spPr>
        <p:txBody>
          <a:bodyPr wrap="square" rtlCol="0">
            <a:spAutoFit/>
          </a:bodyPr>
          <a:lstStyle/>
          <a:p>
            <a:r>
              <a:rPr lang="en-US" b="1" dirty="0" err="1" smtClean="0">
                <a:latin typeface="Times New Roman" pitchFamily="18" charset="0"/>
                <a:cs typeface="Times New Roman" pitchFamily="18" charset="0"/>
              </a:rPr>
              <a:t>Knjige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koje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imaju</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autora</a:t>
            </a:r>
            <a:r>
              <a:rPr lang="en-US" b="1" dirty="0" smtClean="0">
                <a:latin typeface="Times New Roman" pitchFamily="18" charset="0"/>
                <a:cs typeface="Times New Roman" pitchFamily="18" charset="0"/>
              </a:rPr>
              <a:t>:</a:t>
            </a:r>
            <a:endParaRPr lang="sr-Latn-RS" b="1" dirty="0" smtClean="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r>
              <a:rPr lang="sr-Latn-RS" sz="1600" dirty="0" smtClean="0">
                <a:latin typeface="Times New Roman" pitchFamily="18" charset="0"/>
                <a:cs typeface="Times New Roman" pitchFamily="18" charset="0"/>
              </a:rPr>
              <a:t>Š</a:t>
            </a:r>
            <a:r>
              <a:rPr lang="en-US" sz="1600" dirty="0" err="1" smtClean="0">
                <a:latin typeface="Times New Roman" pitchFamily="18" charset="0"/>
                <a:cs typeface="Times New Roman" pitchFamily="18" charset="0"/>
              </a:rPr>
              <a:t>ema</a:t>
            </a:r>
            <a:r>
              <a:rPr lang="en-US" sz="1600" dirty="0" smtClean="0">
                <a:latin typeface="Times New Roman" pitchFamily="18" charset="0"/>
                <a:cs typeface="Times New Roman" pitchFamily="18" charset="0"/>
              </a:rPr>
              <a:t> – 1 </a:t>
            </a:r>
            <a:r>
              <a:rPr lang="en-US" sz="1600" dirty="0" err="1" smtClean="0">
                <a:latin typeface="Times New Roman" pitchFamily="18" charset="0"/>
                <a:cs typeface="Times New Roman" pitchFamily="18" charset="0"/>
              </a:rPr>
              <a:t>autor</a:t>
            </a:r>
            <a:r>
              <a:rPr lang="en-US" sz="1600" dirty="0" smtClean="0">
                <a:latin typeface="Times New Roman" pitchFamily="18" charset="0"/>
                <a:cs typeface="Times New Roman" pitchFamily="18" charset="0"/>
              </a:rPr>
              <a:t>:</a:t>
            </a:r>
            <a:endParaRPr lang="sr-Latn-RS" sz="1600" dirty="0" smtClean="0">
              <a:latin typeface="Times New Roman" pitchFamily="18" charset="0"/>
              <a:cs typeface="Times New Roman" pitchFamily="18" charset="0"/>
            </a:endParaRPr>
          </a:p>
          <a:p>
            <a:r>
              <a:rPr lang="it-IT" sz="1600" dirty="0" smtClean="0">
                <a:latin typeface="Times New Roman" pitchFamily="18" charset="0"/>
                <a:cs typeface="Times New Roman" pitchFamily="18" charset="0"/>
              </a:rPr>
              <a:t>Prezime, I. (godina). </a:t>
            </a:r>
            <a:r>
              <a:rPr lang="it-IT" sz="1600" i="1" dirty="0" smtClean="0">
                <a:latin typeface="Times New Roman" pitchFamily="18" charset="0"/>
                <a:cs typeface="Times New Roman" pitchFamily="18" charset="0"/>
              </a:rPr>
              <a:t>Naslov: podnaslov. Mesto izdava</a:t>
            </a:r>
            <a:r>
              <a:rPr lang="sr-Latn-RS" sz="1600" i="1" dirty="0" smtClean="0">
                <a:latin typeface="Times New Roman" pitchFamily="18" charset="0"/>
                <a:cs typeface="Times New Roman" pitchFamily="18" charset="0"/>
              </a:rPr>
              <a:t>č</a:t>
            </a:r>
            <a:r>
              <a:rPr lang="it-IT" sz="1600" i="1" dirty="0" smtClean="0">
                <a:latin typeface="Times New Roman" pitchFamily="18" charset="0"/>
                <a:cs typeface="Times New Roman" pitchFamily="18" charset="0"/>
              </a:rPr>
              <a:t>a: Izdava</a:t>
            </a:r>
            <a:r>
              <a:rPr lang="sr-Latn-RS" sz="1600" i="1" dirty="0" smtClean="0">
                <a:latin typeface="Times New Roman" pitchFamily="18" charset="0"/>
                <a:cs typeface="Times New Roman" pitchFamily="18" charset="0"/>
              </a:rPr>
              <a:t>č</a:t>
            </a:r>
            <a:r>
              <a:rPr lang="it-IT" sz="1600" i="1" dirty="0" smtClean="0">
                <a:latin typeface="Times New Roman" pitchFamily="18" charset="0"/>
                <a:cs typeface="Times New Roman" pitchFamily="18" charset="0"/>
              </a:rPr>
              <a:t>.</a:t>
            </a:r>
            <a:endParaRPr lang="sr-Latn-RS" sz="1600" i="1" dirty="0" smtClean="0">
              <a:latin typeface="Times New Roman" pitchFamily="18" charset="0"/>
              <a:cs typeface="Times New Roman" pitchFamily="18" charset="0"/>
            </a:endParaRPr>
          </a:p>
          <a:p>
            <a:endParaRPr lang="it-IT" sz="1600" i="1"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Primer:</a:t>
            </a:r>
          </a:p>
          <a:p>
            <a:r>
              <a:rPr lang="sr-Latn-RS" sz="1600" dirty="0" smtClean="0">
                <a:latin typeface="Times New Roman" pitchFamily="18" charset="0"/>
                <a:cs typeface="Times New Roman" pitchFamily="18" charset="0"/>
              </a:rPr>
              <a:t>Kaliszan</a:t>
            </a:r>
            <a:r>
              <a:rPr lang="en-US" sz="1600" dirty="0" smtClean="0">
                <a:latin typeface="Times New Roman" pitchFamily="18" charset="0"/>
                <a:cs typeface="Times New Roman" pitchFamily="18" charset="0"/>
              </a:rPr>
              <a:t>, R. (</a:t>
            </a:r>
            <a:r>
              <a:rPr lang="sr-Latn-RS" sz="1600" dirty="0" smtClean="0">
                <a:latin typeface="Times New Roman" pitchFamily="18" charset="0"/>
                <a:cs typeface="Times New Roman" pitchFamily="18" charset="0"/>
              </a:rPr>
              <a:t>1997</a:t>
            </a:r>
            <a:r>
              <a:rPr lang="en-US" sz="1600" dirty="0" smtClean="0">
                <a:latin typeface="Times New Roman" pitchFamily="18" charset="0"/>
                <a:cs typeface="Times New Roman" pitchFamily="18" charset="0"/>
              </a:rPr>
              <a:t>). </a:t>
            </a:r>
            <a:r>
              <a:rPr lang="sr-Latn-RS" sz="1600" i="1" dirty="0" smtClean="0">
                <a:latin typeface="Times New Roman" pitchFamily="18" charset="0"/>
                <a:cs typeface="Times New Roman" pitchFamily="18" charset="0"/>
              </a:rPr>
              <a:t>Structure and Retention in Chromatography: A Chemometric Approach</a:t>
            </a:r>
            <a:r>
              <a:rPr lang="en-US" sz="1600" i="1" dirty="0" smtClean="0">
                <a:latin typeface="Times New Roman" pitchFamily="18" charset="0"/>
                <a:cs typeface="Times New Roman" pitchFamily="18" charset="0"/>
              </a:rPr>
              <a:t>. </a:t>
            </a:r>
            <a:r>
              <a:rPr lang="sr-Latn-RS" sz="1600" i="1" dirty="0" smtClean="0">
                <a:latin typeface="Times New Roman" pitchFamily="18" charset="0"/>
                <a:cs typeface="Times New Roman" pitchFamily="18" charset="0"/>
              </a:rPr>
              <a:t>Amsterdam</a:t>
            </a:r>
            <a:r>
              <a:rPr lang="en-US" sz="1600" i="1" dirty="0" smtClean="0">
                <a:latin typeface="Times New Roman" pitchFamily="18" charset="0"/>
                <a:cs typeface="Times New Roman" pitchFamily="18" charset="0"/>
              </a:rPr>
              <a:t>: </a:t>
            </a:r>
            <a:r>
              <a:rPr lang="sr-Latn-RS" sz="1600" i="1" dirty="0" smtClean="0">
                <a:latin typeface="Times New Roman" pitchFamily="18" charset="0"/>
                <a:cs typeface="Times New Roman" pitchFamily="18" charset="0"/>
              </a:rPr>
              <a:t>Harwood Academic Publishers</a:t>
            </a:r>
            <a:r>
              <a:rPr lang="en-US" sz="1600" dirty="0" smtClean="0">
                <a:latin typeface="Times New Roman" pitchFamily="18" charset="0"/>
                <a:cs typeface="Times New Roman" pitchFamily="18" charset="0"/>
              </a:rPr>
              <a:t>.</a:t>
            </a:r>
            <a:endParaRPr lang="sr-Latn-RS" sz="1600" dirty="0" smtClean="0">
              <a:latin typeface="Times New Roman" pitchFamily="18" charset="0"/>
              <a:cs typeface="Times New Roman" pitchFamily="18" charset="0"/>
            </a:endParaRPr>
          </a:p>
          <a:p>
            <a:endParaRPr lang="en-US" sz="1600" dirty="0" smtClean="0">
              <a:latin typeface="Times New Roman" pitchFamily="18" charset="0"/>
              <a:cs typeface="Times New Roman" pitchFamily="18" charset="0"/>
            </a:endParaRPr>
          </a:p>
          <a:p>
            <a:r>
              <a:rPr lang="sr-Latn-RS" sz="1600" dirty="0" smtClean="0">
                <a:latin typeface="Times New Roman" pitchFamily="18" charset="0"/>
                <a:cs typeface="Times New Roman" pitchFamily="18" charset="0"/>
              </a:rPr>
              <a:t>Š</a:t>
            </a:r>
            <a:r>
              <a:rPr lang="en-US" sz="1600" dirty="0" err="1" smtClean="0">
                <a:latin typeface="Times New Roman" pitchFamily="18" charset="0"/>
                <a:cs typeface="Times New Roman" pitchFamily="18" charset="0"/>
              </a:rPr>
              <a:t>ema</a:t>
            </a:r>
            <a:r>
              <a:rPr lang="en-US" sz="1600" dirty="0" smtClean="0">
                <a:latin typeface="Times New Roman" pitchFamily="18" charset="0"/>
                <a:cs typeface="Times New Roman" pitchFamily="18" charset="0"/>
              </a:rPr>
              <a:t> – </a:t>
            </a:r>
            <a:r>
              <a:rPr lang="en-US" sz="1600" dirty="0" err="1" smtClean="0">
                <a:latin typeface="Times New Roman" pitchFamily="18" charset="0"/>
                <a:cs typeface="Times New Roman" pitchFamily="18" charset="0"/>
              </a:rPr>
              <a:t>više</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autora</a:t>
            </a:r>
            <a:r>
              <a:rPr lang="en-US" sz="1600" dirty="0" smtClean="0">
                <a:latin typeface="Times New Roman" pitchFamily="18" charset="0"/>
                <a:cs typeface="Times New Roman" pitchFamily="18" charset="0"/>
              </a:rPr>
              <a:t>:</a:t>
            </a:r>
            <a:endParaRPr lang="sr-Latn-R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Prezime1, I., Prezime2, I. </a:t>
            </a:r>
            <a:r>
              <a:rPr lang="en-US" sz="1600" dirty="0" err="1" smtClean="0">
                <a:latin typeface="Times New Roman" pitchFamily="18" charset="0"/>
                <a:cs typeface="Times New Roman" pitchFamily="18" charset="0"/>
              </a:rPr>
              <a:t>i</a:t>
            </a:r>
            <a:r>
              <a:rPr lang="en-US" sz="1600" dirty="0" smtClean="0">
                <a:latin typeface="Times New Roman" pitchFamily="18" charset="0"/>
                <a:cs typeface="Times New Roman" pitchFamily="18" charset="0"/>
              </a:rPr>
              <a:t> Prezime3, I. (</a:t>
            </a:r>
            <a:r>
              <a:rPr lang="en-US" sz="1600" dirty="0" err="1" smtClean="0">
                <a:latin typeface="Times New Roman" pitchFamily="18" charset="0"/>
                <a:cs typeface="Times New Roman" pitchFamily="18" charset="0"/>
              </a:rPr>
              <a:t>godina</a:t>
            </a:r>
            <a:r>
              <a:rPr lang="en-US" sz="1600"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Naslov</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podnaslov</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Mesto</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izdava</a:t>
            </a:r>
            <a:r>
              <a:rPr lang="sr-Latn-RS" sz="1600" i="1" dirty="0" smtClean="0">
                <a:latin typeface="Times New Roman" pitchFamily="18" charset="0"/>
                <a:cs typeface="Times New Roman" pitchFamily="18" charset="0"/>
              </a:rPr>
              <a:t>č</a:t>
            </a:r>
            <a:r>
              <a:rPr lang="en-US" sz="1600" i="1" dirty="0" smtClean="0">
                <a:latin typeface="Times New Roman" pitchFamily="18" charset="0"/>
                <a:cs typeface="Times New Roman" pitchFamily="18" charset="0"/>
              </a:rPr>
              <a:t>a:</a:t>
            </a:r>
            <a:r>
              <a:rPr lang="sr-Latn-RS" sz="1600" i="1"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Izdava</a:t>
            </a:r>
            <a:r>
              <a:rPr lang="sr-Latn-RS" sz="1600" dirty="0" smtClean="0">
                <a:latin typeface="Times New Roman" pitchFamily="18" charset="0"/>
                <a:cs typeface="Times New Roman" pitchFamily="18" charset="0"/>
              </a:rPr>
              <a:t>č</a:t>
            </a:r>
            <a:r>
              <a:rPr lang="en-US" sz="1600" dirty="0" smtClean="0">
                <a:latin typeface="Times New Roman" pitchFamily="18" charset="0"/>
                <a:cs typeface="Times New Roman" pitchFamily="18" charset="0"/>
              </a:rPr>
              <a:t>.</a:t>
            </a:r>
            <a:endParaRPr lang="sr-Latn-RS" sz="1600" dirty="0" smtClean="0">
              <a:latin typeface="Times New Roman" pitchFamily="18" charset="0"/>
              <a:cs typeface="Times New Roman" pitchFamily="18" charset="0"/>
            </a:endParaRPr>
          </a:p>
          <a:p>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Primer:</a:t>
            </a:r>
          </a:p>
          <a:p>
            <a:r>
              <a:rPr lang="sr-Latn-RS" sz="1600" dirty="0" smtClean="0">
                <a:latin typeface="Times New Roman" pitchFamily="18" charset="0"/>
                <a:cs typeface="Times New Roman" pitchFamily="18" charset="0"/>
              </a:rPr>
              <a:t>Mišović</a:t>
            </a:r>
            <a:r>
              <a:rPr lang="en-US" sz="1600" dirty="0" smtClean="0">
                <a:latin typeface="Times New Roman" pitchFamily="18" charset="0"/>
                <a:cs typeface="Times New Roman" pitchFamily="18" charset="0"/>
              </a:rPr>
              <a:t>, </a:t>
            </a:r>
            <a:r>
              <a:rPr lang="sr-Latn-RS" sz="1600" dirty="0" smtClean="0">
                <a:latin typeface="Times New Roman" pitchFamily="18" charset="0"/>
                <a:cs typeface="Times New Roman" pitchFamily="18" charset="0"/>
              </a:rPr>
              <a:t>J</a:t>
            </a:r>
            <a:r>
              <a:rPr lang="en-US" sz="1600" dirty="0" smtClean="0">
                <a:latin typeface="Times New Roman" pitchFamily="18" charset="0"/>
                <a:cs typeface="Times New Roman" pitchFamily="18" charset="0"/>
              </a:rPr>
              <a:t>., </a:t>
            </a:r>
            <a:r>
              <a:rPr lang="sr-Latn-RS" sz="1600" dirty="0" smtClean="0">
                <a:latin typeface="Times New Roman" pitchFamily="18" charset="0"/>
                <a:cs typeface="Times New Roman" pitchFamily="18" charset="0"/>
              </a:rPr>
              <a:t>Ast</a:t>
            </a:r>
            <a:r>
              <a:rPr lang="en-US" sz="1600" dirty="0" smtClean="0">
                <a:latin typeface="Times New Roman" pitchFamily="18" charset="0"/>
                <a:cs typeface="Times New Roman" pitchFamily="18" charset="0"/>
              </a:rPr>
              <a:t>, </a:t>
            </a:r>
            <a:r>
              <a:rPr lang="sr-Latn-RS" sz="1600" dirty="0" smtClean="0">
                <a:latin typeface="Times New Roman" pitchFamily="18" charset="0"/>
                <a:cs typeface="Times New Roman" pitchFamily="18" charset="0"/>
              </a:rPr>
              <a:t>T. </a:t>
            </a:r>
            <a:r>
              <a:rPr lang="en-US" sz="1600" dirty="0" smtClean="0">
                <a:latin typeface="Times New Roman" pitchFamily="18" charset="0"/>
                <a:cs typeface="Times New Roman" pitchFamily="18" charset="0"/>
              </a:rPr>
              <a:t>(</a:t>
            </a:r>
            <a:r>
              <a:rPr lang="sr-Latn-RS" sz="1600" dirty="0" smtClean="0">
                <a:latin typeface="Times New Roman" pitchFamily="18" charset="0"/>
                <a:cs typeface="Times New Roman" pitchFamily="18" charset="0"/>
              </a:rPr>
              <a:t>1987</a:t>
            </a:r>
            <a:r>
              <a:rPr lang="en-US" sz="1600" dirty="0" smtClean="0">
                <a:latin typeface="Times New Roman" pitchFamily="18" charset="0"/>
                <a:cs typeface="Times New Roman" pitchFamily="18" charset="0"/>
              </a:rPr>
              <a:t>). </a:t>
            </a:r>
            <a:r>
              <a:rPr lang="sr-Latn-RS" sz="1600" i="1" dirty="0" smtClean="0">
                <a:latin typeface="Times New Roman" pitchFamily="18" charset="0"/>
                <a:cs typeface="Times New Roman" pitchFamily="18" charset="0"/>
              </a:rPr>
              <a:t>Instrumentalne metode hemijske analize</a:t>
            </a:r>
            <a:r>
              <a:rPr lang="pl-PL" sz="1600" i="1" dirty="0" smtClean="0">
                <a:latin typeface="Times New Roman" pitchFamily="18" charset="0"/>
                <a:cs typeface="Times New Roman" pitchFamily="18" charset="0"/>
              </a:rPr>
              <a:t>. Beograd: Tehnološko-metalurški fakultet.</a:t>
            </a:r>
            <a:endParaRPr lang="en-US" sz="1600" dirty="0">
              <a:latin typeface="Times New Roman" pitchFamily="18" charset="0"/>
              <a:cs typeface="Times New Roman" pitchFamily="18" charset="0"/>
            </a:endParaRPr>
          </a:p>
        </p:txBody>
      </p:sp>
      <p:sp>
        <p:nvSpPr>
          <p:cNvPr id="4" name="TextBox 3"/>
          <p:cNvSpPr txBox="1"/>
          <p:nvPr/>
        </p:nvSpPr>
        <p:spPr>
          <a:xfrm>
            <a:off x="3643306" y="0"/>
            <a:ext cx="4857784"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5"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6" name="TextBox 5"/>
          <p:cNvSpPr txBox="1"/>
          <p:nvPr/>
        </p:nvSpPr>
        <p:spPr>
          <a:xfrm>
            <a:off x="785786" y="928670"/>
            <a:ext cx="1714512" cy="369332"/>
          </a:xfrm>
          <a:prstGeom prst="rect">
            <a:avLst/>
          </a:prstGeom>
          <a:noFill/>
          <a:ln>
            <a:solidFill>
              <a:schemeClr val="accent2">
                <a:lumMod val="50000"/>
              </a:schemeClr>
            </a:solidFill>
          </a:ln>
          <a:effectLst>
            <a:outerShdw blurRad="50800" dist="38100" dir="5400000" algn="t" rotWithShape="0">
              <a:prstClr val="black">
                <a:alpha val="40000"/>
              </a:prstClr>
            </a:outerShdw>
          </a:effectLst>
        </p:spPr>
        <p:txBody>
          <a:bodyPr wrap="square" rtlCol="0">
            <a:spAutoFit/>
          </a:bodyPr>
          <a:lstStyle/>
          <a:p>
            <a:pPr algn="ctr"/>
            <a:r>
              <a:rPr lang="sr-Latn-RS" b="1" dirty="0" smtClean="0">
                <a:latin typeface="Times New Roman" pitchFamily="18" charset="0"/>
                <a:cs typeface="Times New Roman" pitchFamily="18" charset="0"/>
              </a:rPr>
              <a:t>Literatura</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4" name="TextBox 3"/>
          <p:cNvSpPr txBox="1"/>
          <p:nvPr/>
        </p:nvSpPr>
        <p:spPr>
          <a:xfrm>
            <a:off x="3714744" y="0"/>
            <a:ext cx="4929222"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5" name="TextBox 4"/>
          <p:cNvSpPr txBox="1"/>
          <p:nvPr/>
        </p:nvSpPr>
        <p:spPr>
          <a:xfrm>
            <a:off x="357158" y="1071546"/>
            <a:ext cx="8358246" cy="5016758"/>
          </a:xfrm>
          <a:prstGeom prst="rect">
            <a:avLst/>
          </a:prstGeom>
          <a:noFill/>
        </p:spPr>
        <p:txBody>
          <a:bodyPr wrap="square" rtlCol="0">
            <a:spAutoFit/>
          </a:bodyPr>
          <a:lstStyle/>
          <a:p>
            <a:r>
              <a:rPr lang="en-US" sz="1600" b="1" dirty="0" err="1" smtClean="0">
                <a:latin typeface="Times New Roman" pitchFamily="18" charset="0"/>
                <a:cs typeface="Times New Roman" pitchFamily="18" charset="0"/>
              </a:rPr>
              <a:t>Knjige</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koje</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imaju</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glavnog</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urednika</a:t>
            </a:r>
            <a:r>
              <a:rPr lang="en-US" sz="1600" b="1" dirty="0" smtClean="0">
                <a:latin typeface="Times New Roman" pitchFamily="18" charset="0"/>
                <a:cs typeface="Times New Roman" pitchFamily="18" charset="0"/>
              </a:rPr>
              <a:t>:</a:t>
            </a:r>
            <a:endParaRPr lang="sr-Latn-RS" sz="1600" b="1" dirty="0" smtClean="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pPr>
              <a:buFont typeface="Arial" pitchFamily="34" charset="0"/>
              <a:buChar char="•"/>
            </a:pPr>
            <a:r>
              <a:rPr lang="sr-Latn-RS" sz="1600" dirty="0" smtClean="0">
                <a:latin typeface="Times New Roman" pitchFamily="18" charset="0"/>
                <a:cs typeface="Times New Roman" pitchFamily="18" charset="0"/>
              </a:rPr>
              <a:t> Č</a:t>
            </a:r>
            <a:r>
              <a:rPr lang="en-US" sz="1600" dirty="0" err="1" smtClean="0">
                <a:latin typeface="Times New Roman" pitchFamily="18" charset="0"/>
                <a:cs typeface="Times New Roman" pitchFamily="18" charset="0"/>
              </a:rPr>
              <a:t>esta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odlika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takvih</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knjiga</a:t>
            </a:r>
            <a:r>
              <a:rPr lang="en-US" sz="1600" dirty="0" smtClean="0">
                <a:latin typeface="Times New Roman" pitchFamily="18" charset="0"/>
                <a:cs typeface="Times New Roman" pitchFamily="18" charset="0"/>
              </a:rPr>
              <a:t> jest</a:t>
            </a:r>
            <a:r>
              <a:rPr lang="sr-Latn-RS" sz="1600" dirty="0" smtClean="0">
                <a:latin typeface="Times New Roman" pitchFamily="18" charset="0"/>
                <a:cs typeface="Times New Roman" pitchFamily="18" charset="0"/>
              </a:rPr>
              <a:t>e</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svako</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poglavlje</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ima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drugog</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autora</a:t>
            </a:r>
            <a:r>
              <a:rPr lang="sr-Latn-RS" sz="1600" dirty="0" smtClean="0">
                <a:latin typeface="Times New Roman" pitchFamily="18" charset="0"/>
                <a:cs typeface="Times New Roman" pitchFamily="18" charset="0"/>
              </a:rPr>
              <a:t>.</a:t>
            </a:r>
          </a:p>
          <a:p>
            <a:pPr>
              <a:buFont typeface="Arial" pitchFamily="34" charset="0"/>
              <a:buChar char="•"/>
            </a:pPr>
            <a:r>
              <a:rPr lang="sr-Latn-R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Ukoliko</a:t>
            </a:r>
            <a:r>
              <a:rPr lang="en-US" sz="1600" dirty="0" smtClean="0">
                <a:latin typeface="Times New Roman" pitchFamily="18" charset="0"/>
                <a:cs typeface="Times New Roman" pitchFamily="18" charset="0"/>
              </a:rPr>
              <a:t> u </a:t>
            </a:r>
            <a:r>
              <a:rPr lang="en-US" sz="1600" dirty="0" err="1" smtClean="0">
                <a:latin typeface="Times New Roman" pitchFamily="18" charset="0"/>
                <a:cs typeface="Times New Roman" pitchFamily="18" charset="0"/>
              </a:rPr>
              <a:t>popis</a:t>
            </a:r>
            <a:r>
              <a:rPr lang="sr-Latn-R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literature </a:t>
            </a:r>
            <a:r>
              <a:rPr lang="en-US" sz="1600" dirty="0" err="1" smtClean="0">
                <a:latin typeface="Times New Roman" pitchFamily="18" charset="0"/>
                <a:cs typeface="Times New Roman" pitchFamily="18" charset="0"/>
              </a:rPr>
              <a:t>želite</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navesti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celu</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knjigu</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ili</a:t>
            </a:r>
            <a:r>
              <a:rPr lang="en-US" sz="1600" dirty="0" smtClean="0">
                <a:latin typeface="Times New Roman" pitchFamily="18" charset="0"/>
                <a:cs typeface="Times New Roman" pitchFamily="18" charset="0"/>
              </a:rPr>
              <a:t> d</a:t>
            </a:r>
            <a:r>
              <a:rPr lang="sr-Latn-RS" sz="1600" dirty="0" smtClean="0">
                <a:latin typeface="Times New Roman" pitchFamily="18" charset="0"/>
                <a:cs typeface="Times New Roman" pitchFamily="18" charset="0"/>
              </a:rPr>
              <a:t>e</a:t>
            </a:r>
            <a:r>
              <a:rPr lang="en-US" sz="1600" dirty="0" smtClean="0">
                <a:latin typeface="Times New Roman" pitchFamily="18" charset="0"/>
                <a:cs typeface="Times New Roman" pitchFamily="18" charset="0"/>
              </a:rPr>
              <a:t>o </a:t>
            </a:r>
            <a:r>
              <a:rPr lang="en-US" sz="1600" dirty="0" err="1" smtClean="0">
                <a:latin typeface="Times New Roman" pitchFamily="18" charset="0"/>
                <a:cs typeface="Times New Roman" pitchFamily="18" charset="0"/>
              </a:rPr>
              <a:t>koj</a:t>
            </a:r>
            <a:r>
              <a:rPr lang="sr-Latn-RS" sz="1600" dirty="0" smtClean="0">
                <a:latin typeface="Times New Roman" pitchFamily="18" charset="0"/>
                <a:cs typeface="Times New Roman" pitchFamily="18" charset="0"/>
              </a:rPr>
              <a:t>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su</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napisali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urednici</a:t>
            </a:r>
            <a:r>
              <a:rPr lang="en-US" sz="1600" dirty="0" smtClean="0">
                <a:latin typeface="Times New Roman" pitchFamily="18" charset="0"/>
                <a:cs typeface="Times New Roman" pitchFamily="18" charset="0"/>
              </a:rPr>
              <a:t> (a ne </a:t>
            </a:r>
            <a:r>
              <a:rPr lang="en-US" sz="1600" dirty="0" err="1" smtClean="0">
                <a:latin typeface="Times New Roman" pitchFamily="18" charset="0"/>
                <a:cs typeface="Times New Roman" pitchFamily="18" charset="0"/>
              </a:rPr>
              <a:t>pojedino</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poglavlje</a:t>
            </a:r>
            <a:r>
              <a:rPr lang="en-US" sz="1600" dirty="0" smtClean="0">
                <a:latin typeface="Times New Roman" pitchFamily="18" charset="0"/>
                <a:cs typeface="Times New Roman" pitchFamily="18" charset="0"/>
              </a:rPr>
              <a:t>)</a:t>
            </a:r>
            <a:r>
              <a:rPr lang="sr-Latn-R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korist</a:t>
            </a:r>
            <a:r>
              <a:rPr lang="sr-Latn-RS" sz="1600" dirty="0" smtClean="0">
                <a:latin typeface="Times New Roman" pitchFamily="18" charset="0"/>
                <a:cs typeface="Times New Roman" pitchFamily="18" charset="0"/>
              </a:rPr>
              <a:t>ić</a:t>
            </a:r>
            <a:r>
              <a:rPr lang="en-US" sz="1600" dirty="0" err="1" smtClean="0">
                <a:latin typeface="Times New Roman" pitchFamily="18" charset="0"/>
                <a:cs typeface="Times New Roman" pitchFamily="18" charset="0"/>
              </a:rPr>
              <a:t>ete</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ovakav</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oblik</a:t>
            </a:r>
            <a:r>
              <a:rPr lang="en-US" sz="1600" dirty="0" smtClean="0">
                <a:latin typeface="Times New Roman" pitchFamily="18" charset="0"/>
                <a:cs typeface="Times New Roman" pitchFamily="18" charset="0"/>
              </a:rPr>
              <a:t> reference:</a:t>
            </a:r>
            <a:endParaRPr lang="sr-Latn-RS" sz="1600" dirty="0" smtClean="0">
              <a:latin typeface="Times New Roman" pitchFamily="18" charset="0"/>
              <a:cs typeface="Times New Roman" pitchFamily="18" charset="0"/>
            </a:endParaRPr>
          </a:p>
          <a:p>
            <a:endParaRPr lang="en-US" sz="1600" dirty="0" smtClean="0">
              <a:latin typeface="Times New Roman" pitchFamily="18" charset="0"/>
              <a:cs typeface="Times New Roman" pitchFamily="18" charset="0"/>
            </a:endParaRPr>
          </a:p>
          <a:p>
            <a:r>
              <a:rPr lang="sr-Latn-RS" sz="1600" dirty="0" smtClean="0">
                <a:latin typeface="Times New Roman" pitchFamily="18" charset="0"/>
                <a:cs typeface="Times New Roman" pitchFamily="18" charset="0"/>
              </a:rPr>
              <a:t>Š</a:t>
            </a:r>
            <a:r>
              <a:rPr lang="en-US" sz="1600" dirty="0" err="1" smtClean="0">
                <a:latin typeface="Times New Roman" pitchFamily="18" charset="0"/>
                <a:cs typeface="Times New Roman" pitchFamily="18" charset="0"/>
              </a:rPr>
              <a:t>ema</a:t>
            </a:r>
            <a:r>
              <a:rPr lang="en-US" sz="1600" dirty="0" smtClean="0">
                <a:latin typeface="Times New Roman" pitchFamily="18" charset="0"/>
                <a:cs typeface="Times New Roman" pitchFamily="18" charset="0"/>
              </a:rPr>
              <a:t> – </a:t>
            </a:r>
            <a:r>
              <a:rPr lang="en-US" sz="1600" dirty="0" err="1" smtClean="0">
                <a:latin typeface="Times New Roman" pitchFamily="18" charset="0"/>
                <a:cs typeface="Times New Roman" pitchFamily="18" charset="0"/>
              </a:rPr>
              <a:t>više</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urednika</a:t>
            </a:r>
            <a:r>
              <a:rPr lang="en-US" sz="1600" dirty="0" smtClean="0">
                <a:latin typeface="Times New Roman" pitchFamily="18" charset="0"/>
                <a:cs typeface="Times New Roman" pitchFamily="18" charset="0"/>
              </a:rPr>
              <a:t>:</a:t>
            </a:r>
            <a:endParaRPr lang="sr-Latn-R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Prezime1, I. </a:t>
            </a:r>
            <a:r>
              <a:rPr lang="en-US" sz="1600" dirty="0" err="1" smtClean="0">
                <a:latin typeface="Times New Roman" pitchFamily="18" charset="0"/>
                <a:cs typeface="Times New Roman" pitchFamily="18" charset="0"/>
              </a:rPr>
              <a:t>i</a:t>
            </a:r>
            <a:r>
              <a:rPr lang="en-US" sz="1600" dirty="0" smtClean="0">
                <a:latin typeface="Times New Roman" pitchFamily="18" charset="0"/>
                <a:cs typeface="Times New Roman" pitchFamily="18" charset="0"/>
              </a:rPr>
              <a:t> Prezime2, I. (</a:t>
            </a:r>
            <a:r>
              <a:rPr lang="en-US" sz="1600" dirty="0" err="1" smtClean="0">
                <a:latin typeface="Times New Roman" pitchFamily="18" charset="0"/>
                <a:cs typeface="Times New Roman" pitchFamily="18" charset="0"/>
              </a:rPr>
              <a:t>ur</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godina</a:t>
            </a:r>
            <a:r>
              <a:rPr lang="en-US" sz="1600"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Naslov</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podnaslov</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Mesto</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izdava</a:t>
            </a:r>
            <a:r>
              <a:rPr lang="sr-Latn-RS" sz="1600" i="1" dirty="0" smtClean="0">
                <a:latin typeface="Times New Roman" pitchFamily="18" charset="0"/>
                <a:cs typeface="Times New Roman" pitchFamily="18" charset="0"/>
              </a:rPr>
              <a:t>č</a:t>
            </a:r>
            <a:r>
              <a:rPr lang="en-US" sz="1600" i="1" dirty="0" smtClean="0">
                <a:latin typeface="Times New Roman" pitchFamily="18" charset="0"/>
                <a:cs typeface="Times New Roman" pitchFamily="18" charset="0"/>
              </a:rPr>
              <a:t>a: </a:t>
            </a:r>
            <a:r>
              <a:rPr lang="en-US" sz="1600" i="1" dirty="0" err="1" smtClean="0">
                <a:latin typeface="Times New Roman" pitchFamily="18" charset="0"/>
                <a:cs typeface="Times New Roman" pitchFamily="18" charset="0"/>
              </a:rPr>
              <a:t>Izdava</a:t>
            </a:r>
            <a:r>
              <a:rPr lang="sr-Latn-RS" sz="1600" i="1" dirty="0" smtClean="0">
                <a:latin typeface="Times New Roman" pitchFamily="18" charset="0"/>
                <a:cs typeface="Times New Roman" pitchFamily="18" charset="0"/>
              </a:rPr>
              <a:t>č</a:t>
            </a:r>
            <a:r>
              <a:rPr lang="en-US" sz="1600" i="1" dirty="0" smtClean="0">
                <a:latin typeface="Times New Roman" pitchFamily="18" charset="0"/>
                <a:cs typeface="Times New Roman" pitchFamily="18" charset="0"/>
              </a:rPr>
              <a:t>.</a:t>
            </a:r>
          </a:p>
          <a:p>
            <a:r>
              <a:rPr lang="en-US" sz="1600" dirty="0" smtClean="0">
                <a:latin typeface="Times New Roman" pitchFamily="18" charset="0"/>
                <a:cs typeface="Times New Roman" pitchFamily="18" charset="0"/>
              </a:rPr>
              <a:t>Primer:</a:t>
            </a:r>
          </a:p>
          <a:p>
            <a:r>
              <a:rPr lang="sr-Latn-RS" sz="1600" dirty="0" smtClean="0">
                <a:latin typeface="Times New Roman" pitchFamily="18" charset="0"/>
                <a:cs typeface="Times New Roman" pitchFamily="18" charset="0"/>
              </a:rPr>
              <a:t>Van de Waterbeemd, H. </a:t>
            </a:r>
            <a:r>
              <a:rPr lang="en-US" sz="1600" dirty="0" smtClean="0">
                <a:latin typeface="Times New Roman" pitchFamily="18" charset="0"/>
                <a:cs typeface="Times New Roman" pitchFamily="18" charset="0"/>
              </a:rPr>
              <a:t>(</a:t>
            </a:r>
            <a:r>
              <a:rPr lang="en-US" sz="1600" dirty="0" err="1" smtClean="0">
                <a:latin typeface="Times New Roman" pitchFamily="18" charset="0"/>
                <a:cs typeface="Times New Roman" pitchFamily="18" charset="0"/>
              </a:rPr>
              <a:t>ur</a:t>
            </a:r>
            <a:r>
              <a:rPr lang="en-US" sz="1600" dirty="0" smtClean="0">
                <a:latin typeface="Times New Roman" pitchFamily="18" charset="0"/>
                <a:cs typeface="Times New Roman" pitchFamily="18" charset="0"/>
              </a:rPr>
              <a:t>.). (19</a:t>
            </a:r>
            <a:r>
              <a:rPr lang="sr-Latn-RS" sz="1600" dirty="0" smtClean="0">
                <a:latin typeface="Times New Roman" pitchFamily="18" charset="0"/>
                <a:cs typeface="Times New Roman" pitchFamily="18" charset="0"/>
              </a:rPr>
              <a:t>95</a:t>
            </a:r>
            <a:r>
              <a:rPr lang="en-US" sz="1600" dirty="0" smtClean="0">
                <a:latin typeface="Times New Roman" pitchFamily="18" charset="0"/>
                <a:cs typeface="Times New Roman" pitchFamily="18" charset="0"/>
              </a:rPr>
              <a:t>). </a:t>
            </a:r>
            <a:r>
              <a:rPr lang="sr-Latn-RS" sz="1600" i="1" dirty="0" smtClean="0">
                <a:latin typeface="Times New Roman" pitchFamily="18" charset="0"/>
                <a:cs typeface="Times New Roman" pitchFamily="18" charset="0"/>
              </a:rPr>
              <a:t>Chemometric Methods in Molecular Design</a:t>
            </a:r>
            <a:r>
              <a:rPr lang="en-US" sz="1600" i="1" dirty="0" smtClean="0">
                <a:latin typeface="Times New Roman" pitchFamily="18" charset="0"/>
                <a:cs typeface="Times New Roman" pitchFamily="18" charset="0"/>
              </a:rPr>
              <a:t>. </a:t>
            </a:r>
            <a:r>
              <a:rPr lang="sr-Latn-RS" sz="1600" i="1" dirty="0" smtClean="0">
                <a:latin typeface="Times New Roman" pitchFamily="18" charset="0"/>
                <a:cs typeface="Times New Roman" pitchFamily="18" charset="0"/>
              </a:rPr>
              <a:t>Weinheim</a:t>
            </a:r>
            <a:r>
              <a:rPr lang="en-US" sz="1600" i="1" dirty="0" smtClean="0">
                <a:latin typeface="Times New Roman" pitchFamily="18" charset="0"/>
                <a:cs typeface="Times New Roman" pitchFamily="18" charset="0"/>
              </a:rPr>
              <a:t>: </a:t>
            </a:r>
            <a:r>
              <a:rPr lang="sr-Latn-RS" sz="1600" i="1" dirty="0" smtClean="0">
                <a:latin typeface="Times New Roman" pitchFamily="18" charset="0"/>
                <a:cs typeface="Times New Roman" pitchFamily="18" charset="0"/>
              </a:rPr>
              <a:t>VCH</a:t>
            </a:r>
            <a:r>
              <a:rPr lang="en-US" sz="1600" dirty="0" smtClean="0">
                <a:latin typeface="Times New Roman" pitchFamily="18" charset="0"/>
                <a:cs typeface="Times New Roman" pitchFamily="18" charset="0"/>
              </a:rPr>
              <a:t>.</a:t>
            </a:r>
            <a:endParaRPr lang="sr-Latn-RS" sz="1600" dirty="0" smtClean="0">
              <a:latin typeface="Times New Roman" pitchFamily="18" charset="0"/>
              <a:cs typeface="Times New Roman" pitchFamily="18" charset="0"/>
            </a:endParaRPr>
          </a:p>
          <a:p>
            <a:endParaRPr lang="sr-Latn-RS" sz="1600" dirty="0" smtClean="0">
              <a:latin typeface="Times New Roman" pitchFamily="18" charset="0"/>
              <a:cs typeface="Times New Roman" pitchFamily="18" charset="0"/>
            </a:endParaRPr>
          </a:p>
          <a:p>
            <a:r>
              <a:rPr lang="pl-PL" sz="1600" b="1" dirty="0" smtClean="0">
                <a:latin typeface="Times New Roman" pitchFamily="18" charset="0"/>
                <a:cs typeface="Times New Roman" pitchFamily="18" charset="0"/>
              </a:rPr>
              <a:t>Poglavlje u knjizi koja ima urednika i oznaku volumena:</a:t>
            </a:r>
          </a:p>
          <a:p>
            <a:endParaRPr lang="pl-PL" sz="1600" b="1" dirty="0" smtClean="0">
              <a:latin typeface="Times New Roman" pitchFamily="18" charset="0"/>
              <a:cs typeface="Times New Roman" pitchFamily="18" charset="0"/>
            </a:endParaRPr>
          </a:p>
          <a:p>
            <a:r>
              <a:rPr lang="sr-Latn-RS" sz="1600" dirty="0" smtClean="0">
                <a:latin typeface="Times New Roman" pitchFamily="18" charset="0"/>
                <a:cs typeface="Times New Roman" pitchFamily="18" charset="0"/>
              </a:rPr>
              <a:t>Š</a:t>
            </a:r>
            <a:r>
              <a:rPr lang="en-US" sz="1600" dirty="0" err="1" smtClean="0">
                <a:latin typeface="Times New Roman" pitchFamily="18" charset="0"/>
                <a:cs typeface="Times New Roman" pitchFamily="18" charset="0"/>
              </a:rPr>
              <a:t>ema</a:t>
            </a:r>
            <a:r>
              <a:rPr lang="en-US" sz="1600" dirty="0" smtClean="0">
                <a:latin typeface="Times New Roman" pitchFamily="18" charset="0"/>
                <a:cs typeface="Times New Roman" pitchFamily="18" charset="0"/>
              </a:rPr>
              <a:t>:</a:t>
            </a:r>
          </a:p>
          <a:p>
            <a:r>
              <a:rPr lang="en-US" sz="1600" dirty="0" err="1" smtClean="0">
                <a:latin typeface="Times New Roman" pitchFamily="18" charset="0"/>
                <a:cs typeface="Times New Roman" pitchFamily="18" charset="0"/>
              </a:rPr>
              <a:t>Prezime</a:t>
            </a:r>
            <a:r>
              <a:rPr lang="sr-Latn-R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autora</a:t>
            </a:r>
            <a:r>
              <a:rPr lang="en-US" sz="1600" dirty="0" smtClean="0">
                <a:latin typeface="Times New Roman" pitchFamily="18" charset="0"/>
                <a:cs typeface="Times New Roman" pitchFamily="18" charset="0"/>
              </a:rPr>
              <a:t>, I. (</a:t>
            </a:r>
            <a:r>
              <a:rPr lang="en-US" sz="1600" dirty="0" err="1" smtClean="0">
                <a:latin typeface="Times New Roman" pitchFamily="18" charset="0"/>
                <a:cs typeface="Times New Roman" pitchFamily="18" charset="0"/>
              </a:rPr>
              <a:t>godina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Naslov</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poglavlja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podnaslov</a:t>
            </a:r>
            <a:r>
              <a:rPr lang="en-US" sz="1600" dirty="0" smtClean="0">
                <a:latin typeface="Times New Roman" pitchFamily="18" charset="0"/>
                <a:cs typeface="Times New Roman" pitchFamily="18" charset="0"/>
              </a:rPr>
              <a:t>. U I. </a:t>
            </a:r>
            <a:r>
              <a:rPr lang="en-US" sz="1600" dirty="0" err="1" smtClean="0">
                <a:latin typeface="Times New Roman" pitchFamily="18" charset="0"/>
                <a:cs typeface="Times New Roman" pitchFamily="18" charset="0"/>
              </a:rPr>
              <a:t>Prezime</a:t>
            </a:r>
            <a:r>
              <a:rPr lang="sr-Latn-R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urednika1 </a:t>
            </a:r>
            <a:r>
              <a:rPr lang="en-US" sz="1600" dirty="0" err="1" smtClean="0">
                <a:latin typeface="Times New Roman" pitchFamily="18" charset="0"/>
                <a:cs typeface="Times New Roman" pitchFamily="18" charset="0"/>
              </a:rPr>
              <a:t>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a:t>
            </a:r>
            <a:r>
              <a:rPr lang="en-US" sz="1600" dirty="0" smtClean="0">
                <a:latin typeface="Times New Roman" pitchFamily="18" charset="0"/>
                <a:cs typeface="Times New Roman" pitchFamily="18" charset="0"/>
              </a:rPr>
              <a:t>.</a:t>
            </a:r>
            <a:r>
              <a:rPr lang="sr-Latn-R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Prezime</a:t>
            </a:r>
            <a:r>
              <a:rPr lang="sr-Latn-R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urednika2 (</a:t>
            </a:r>
            <a:r>
              <a:rPr lang="en-US" sz="1600" dirty="0" err="1" smtClean="0">
                <a:latin typeface="Times New Roman" pitchFamily="18" charset="0"/>
                <a:cs typeface="Times New Roman" pitchFamily="18" charset="0"/>
              </a:rPr>
              <a:t>ur</a:t>
            </a:r>
            <a:r>
              <a:rPr lang="en-US" sz="1600"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Naslov</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knjige</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podnaslov</a:t>
            </a:r>
            <a:r>
              <a:rPr lang="en-US" sz="1600" i="1" dirty="0" smtClean="0">
                <a:latin typeface="Times New Roman" pitchFamily="18" charset="0"/>
                <a:cs typeface="Times New Roman" pitchFamily="18" charset="0"/>
              </a:rPr>
              <a:t> (Vol. X., str. </a:t>
            </a:r>
            <a:r>
              <a:rPr lang="en-US" sz="1600" i="1" dirty="0" err="1" smtClean="0">
                <a:latin typeface="Times New Roman" pitchFamily="18" charset="0"/>
                <a:cs typeface="Times New Roman" pitchFamily="18" charset="0"/>
              </a:rPr>
              <a:t>prva.str.poglavlja</a:t>
            </a:r>
            <a:r>
              <a:rPr lang="sr-Latn-R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zadnja</a:t>
            </a:r>
            <a:r>
              <a:rPr lang="sr-Latn-RS" sz="1600" i="1"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str.poglavlja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Mesto</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izdava</a:t>
            </a:r>
            <a:r>
              <a:rPr lang="sr-Latn-RS" sz="1600" dirty="0" smtClean="0">
                <a:latin typeface="Times New Roman" pitchFamily="18" charset="0"/>
                <a:cs typeface="Times New Roman" pitchFamily="18" charset="0"/>
              </a:rPr>
              <a:t>č</a:t>
            </a:r>
            <a:r>
              <a:rPr lang="en-US" sz="1600" dirty="0" smtClean="0">
                <a:latin typeface="Times New Roman" pitchFamily="18" charset="0"/>
                <a:cs typeface="Times New Roman" pitchFamily="18" charset="0"/>
              </a:rPr>
              <a:t>a: </a:t>
            </a:r>
            <a:r>
              <a:rPr lang="en-US" sz="1600" dirty="0" err="1" smtClean="0">
                <a:latin typeface="Times New Roman" pitchFamily="18" charset="0"/>
                <a:cs typeface="Times New Roman" pitchFamily="18" charset="0"/>
              </a:rPr>
              <a:t>Izdava</a:t>
            </a:r>
            <a:r>
              <a:rPr lang="sr-Latn-RS" sz="1600" dirty="0" smtClean="0">
                <a:latin typeface="Times New Roman" pitchFamily="18" charset="0"/>
                <a:cs typeface="Times New Roman" pitchFamily="18" charset="0"/>
              </a:rPr>
              <a:t>č</a:t>
            </a:r>
            <a:r>
              <a:rPr lang="en-US" sz="1600" dirty="0" smtClean="0">
                <a:latin typeface="Times New Roman" pitchFamily="18" charset="0"/>
                <a:cs typeface="Times New Roman" pitchFamily="18" charset="0"/>
              </a:rPr>
              <a:t>.</a:t>
            </a:r>
          </a:p>
          <a:p>
            <a:r>
              <a:rPr lang="en-US" sz="1600" dirty="0" smtClean="0">
                <a:latin typeface="Times New Roman" pitchFamily="18" charset="0"/>
                <a:cs typeface="Times New Roman" pitchFamily="18" charset="0"/>
              </a:rPr>
              <a:t>Primer:</a:t>
            </a:r>
          </a:p>
          <a:p>
            <a:r>
              <a:rPr lang="sr-Latn-RS" sz="1600" dirty="0" smtClean="0">
                <a:latin typeface="Times New Roman" pitchFamily="18" charset="0"/>
                <a:cs typeface="Times New Roman" pitchFamily="18" charset="0"/>
              </a:rPr>
              <a:t>Biswas</a:t>
            </a:r>
            <a:r>
              <a:rPr lang="en-US" sz="1600" dirty="0" smtClean="0">
                <a:latin typeface="Times New Roman" pitchFamily="18" charset="0"/>
                <a:cs typeface="Times New Roman" pitchFamily="18" charset="0"/>
              </a:rPr>
              <a:t>, D.</a:t>
            </a:r>
            <a:r>
              <a:rPr lang="sr-Latn-RS" sz="1600" dirty="0" smtClean="0">
                <a:latin typeface="Times New Roman" pitchFamily="18" charset="0"/>
                <a:cs typeface="Times New Roman" pitchFamily="18" charset="0"/>
              </a:rPr>
              <a:t>, Mitra, D.</a:t>
            </a:r>
            <a:r>
              <a:rPr lang="en-US" sz="1600" dirty="0" smtClean="0">
                <a:latin typeface="Times New Roman" pitchFamily="18" charset="0"/>
                <a:cs typeface="Times New Roman" pitchFamily="18" charset="0"/>
              </a:rPr>
              <a:t> (</a:t>
            </a:r>
            <a:r>
              <a:rPr lang="sr-Latn-RS" sz="1600" dirty="0" smtClean="0">
                <a:latin typeface="Times New Roman" pitchFamily="18" charset="0"/>
                <a:cs typeface="Times New Roman" pitchFamily="18" charset="0"/>
              </a:rPr>
              <a:t>2014</a:t>
            </a:r>
            <a:r>
              <a:rPr lang="en-US" sz="1600" dirty="0" smtClean="0">
                <a:latin typeface="Times New Roman" pitchFamily="18" charset="0"/>
                <a:cs typeface="Times New Roman" pitchFamily="18" charset="0"/>
              </a:rPr>
              <a:t>). </a:t>
            </a:r>
            <a:r>
              <a:rPr lang="sr-Latn-RS" sz="1600" dirty="0" smtClean="0">
                <a:latin typeface="Times New Roman" pitchFamily="18" charset="0"/>
                <a:cs typeface="Times New Roman" pitchFamily="18" charset="0"/>
              </a:rPr>
              <a:t>Green Techniques in Gas Chromatography</a:t>
            </a:r>
            <a:r>
              <a:rPr lang="en-US" sz="1600" dirty="0" smtClean="0">
                <a:latin typeface="Times New Roman" pitchFamily="18" charset="0"/>
                <a:cs typeface="Times New Roman" pitchFamily="18" charset="0"/>
              </a:rPr>
              <a:t>. U </a:t>
            </a:r>
            <a:r>
              <a:rPr lang="sr-Latn-RS" sz="1600" dirty="0" smtClean="0">
                <a:latin typeface="Times New Roman" pitchFamily="18" charset="0"/>
                <a:cs typeface="Times New Roman" pitchFamily="18" charset="0"/>
              </a:rPr>
              <a:t>Ali Mohammad Inamudin </a:t>
            </a:r>
            <a:r>
              <a:rPr lang="en-US" sz="1600" dirty="0" smtClean="0">
                <a:latin typeface="Times New Roman" pitchFamily="18" charset="0"/>
                <a:cs typeface="Times New Roman" pitchFamily="18" charset="0"/>
              </a:rPr>
              <a:t>(</a:t>
            </a:r>
            <a:r>
              <a:rPr lang="en-US" sz="1600" dirty="0" err="1" smtClean="0">
                <a:latin typeface="Times New Roman" pitchFamily="18" charset="0"/>
                <a:cs typeface="Times New Roman" pitchFamily="18" charset="0"/>
              </a:rPr>
              <a:t>ur</a:t>
            </a:r>
            <a:r>
              <a:rPr lang="en-US" sz="1600" dirty="0" smtClean="0">
                <a:latin typeface="Times New Roman" pitchFamily="18" charset="0"/>
                <a:cs typeface="Times New Roman" pitchFamily="18" charset="0"/>
              </a:rPr>
              <a:t>.), </a:t>
            </a:r>
            <a:r>
              <a:rPr lang="sr-Latn-RS" sz="1600" i="1" dirty="0" smtClean="0">
                <a:latin typeface="Times New Roman" pitchFamily="18" charset="0"/>
                <a:cs typeface="Times New Roman" pitchFamily="18" charset="0"/>
              </a:rPr>
              <a:t>Green Chromatographic Techniques </a:t>
            </a:r>
            <a:r>
              <a:rPr lang="en-US" sz="1600" i="1" dirty="0" smtClean="0">
                <a:latin typeface="Times New Roman" pitchFamily="18" charset="0"/>
                <a:cs typeface="Times New Roman" pitchFamily="18" charset="0"/>
              </a:rPr>
              <a:t>(Vol. 2., str. </a:t>
            </a:r>
            <a:r>
              <a:rPr lang="sr-Latn-RS" sz="1600" i="1" dirty="0" smtClean="0">
                <a:latin typeface="Times New Roman" pitchFamily="18" charset="0"/>
                <a:cs typeface="Times New Roman" pitchFamily="18" charset="0"/>
              </a:rPr>
              <a:t>103</a:t>
            </a:r>
            <a:r>
              <a:rPr lang="en-US" sz="1600" i="1" dirty="0" smtClean="0">
                <a:latin typeface="Times New Roman" pitchFamily="18" charset="0"/>
                <a:cs typeface="Times New Roman" pitchFamily="18" charset="0"/>
              </a:rPr>
              <a:t>-1</a:t>
            </a:r>
            <a:r>
              <a:rPr lang="sr-Latn-RS" sz="1600" i="1" dirty="0" smtClean="0">
                <a:latin typeface="Times New Roman" pitchFamily="18" charset="0"/>
                <a:cs typeface="Times New Roman" pitchFamily="18" charset="0"/>
              </a:rPr>
              <a:t>22</a:t>
            </a:r>
            <a:r>
              <a:rPr lang="en-US" sz="1600" i="1" dirty="0" smtClean="0">
                <a:latin typeface="Times New Roman" pitchFamily="18" charset="0"/>
                <a:cs typeface="Times New Roman" pitchFamily="18" charset="0"/>
              </a:rPr>
              <a:t>). </a:t>
            </a:r>
            <a:r>
              <a:rPr lang="sr-Latn-RS" sz="1600" i="1" dirty="0" smtClean="0">
                <a:latin typeface="Times New Roman" pitchFamily="18" charset="0"/>
                <a:cs typeface="Times New Roman" pitchFamily="18" charset="0"/>
              </a:rPr>
              <a:t>London</a:t>
            </a:r>
            <a:r>
              <a:rPr lang="en-US" sz="1600" i="1" dirty="0" smtClean="0">
                <a:latin typeface="Times New Roman" pitchFamily="18" charset="0"/>
                <a:cs typeface="Times New Roman" pitchFamily="18" charset="0"/>
              </a:rPr>
              <a:t>:</a:t>
            </a:r>
            <a:r>
              <a:rPr lang="sr-Latn-RS" sz="1600" i="1" dirty="0" smtClean="0">
                <a:latin typeface="Times New Roman" pitchFamily="18" charset="0"/>
                <a:cs typeface="Times New Roman" pitchFamily="18" charset="0"/>
              </a:rPr>
              <a:t> </a:t>
            </a:r>
            <a:r>
              <a:rPr lang="sr-Latn-RS" sz="1600" dirty="0" smtClean="0">
                <a:latin typeface="Times New Roman" pitchFamily="18" charset="0"/>
                <a:cs typeface="Times New Roman" pitchFamily="18" charset="0"/>
              </a:rPr>
              <a:t>Springer</a:t>
            </a:r>
            <a:r>
              <a:rPr lang="en-US" sz="1600" dirty="0" smtClean="0">
                <a:latin typeface="Times New Roman" pitchFamily="18" charset="0"/>
                <a:cs typeface="Times New Roman" pitchFamily="18" charset="0"/>
              </a:rPr>
              <a:t>. </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3" name="TextBox 2"/>
          <p:cNvSpPr txBox="1"/>
          <p:nvPr/>
        </p:nvSpPr>
        <p:spPr>
          <a:xfrm>
            <a:off x="3571868" y="0"/>
            <a:ext cx="5000660"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
        <p:nvSpPr>
          <p:cNvPr id="4" name="TextBox 3"/>
          <p:cNvSpPr txBox="1"/>
          <p:nvPr/>
        </p:nvSpPr>
        <p:spPr>
          <a:xfrm>
            <a:off x="571472" y="1000108"/>
            <a:ext cx="8429684" cy="5509200"/>
          </a:xfrm>
          <a:prstGeom prst="rect">
            <a:avLst/>
          </a:prstGeom>
          <a:noFill/>
        </p:spPr>
        <p:txBody>
          <a:bodyPr wrap="square" rtlCol="0">
            <a:spAutoFit/>
          </a:bodyPr>
          <a:lstStyle/>
          <a:p>
            <a:r>
              <a:rPr lang="sr-Latn-RS" sz="1600" b="1" dirty="0" smtClean="0">
                <a:latin typeface="Times New Roman" pitchFamily="18" charset="0"/>
                <a:cs typeface="Times New Roman" pitchFamily="18" charset="0"/>
              </a:rPr>
              <a:t>Č</a:t>
            </a:r>
            <a:r>
              <a:rPr lang="en-US" sz="1600" b="1" dirty="0" err="1" smtClean="0">
                <a:latin typeface="Times New Roman" pitchFamily="18" charset="0"/>
                <a:cs typeface="Times New Roman" pitchFamily="18" charset="0"/>
              </a:rPr>
              <a:t>lanak</a:t>
            </a:r>
            <a:r>
              <a:rPr lang="en-US" sz="1600" b="1" dirty="0" smtClean="0">
                <a:latin typeface="Times New Roman" pitchFamily="18" charset="0"/>
                <a:cs typeface="Times New Roman" pitchFamily="18" charset="0"/>
              </a:rPr>
              <a:t> u </a:t>
            </a:r>
            <a:r>
              <a:rPr lang="sr-Latn-RS" sz="1600" b="1" dirty="0" err="1" smtClean="0">
                <a:latin typeface="Times New Roman" pitchFamily="18" charset="0"/>
                <a:cs typeface="Times New Roman" pitchFamily="18" charset="0"/>
              </a:rPr>
              <a:t>č</a:t>
            </a:r>
            <a:r>
              <a:rPr lang="en-US" sz="1600" b="1" dirty="0" err="1" smtClean="0">
                <a:latin typeface="Times New Roman" pitchFamily="18" charset="0"/>
                <a:cs typeface="Times New Roman" pitchFamily="18" charset="0"/>
              </a:rPr>
              <a:t>asopisu</a:t>
            </a:r>
            <a:r>
              <a:rPr lang="en-US" sz="1600" b="1" dirty="0" smtClean="0">
                <a:latin typeface="Times New Roman" pitchFamily="18" charset="0"/>
                <a:cs typeface="Times New Roman" pitchFamily="18" charset="0"/>
              </a:rPr>
              <a:t>:</a:t>
            </a:r>
            <a:endParaRPr lang="sr-Latn-RS" sz="1600" b="1" dirty="0" smtClean="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r>
              <a:rPr lang="sr-Latn-RS" sz="1600" dirty="0" smtClean="0">
                <a:latin typeface="Times New Roman" pitchFamily="18" charset="0"/>
                <a:cs typeface="Times New Roman" pitchFamily="18" charset="0"/>
              </a:rPr>
              <a:t>Š</a:t>
            </a:r>
            <a:r>
              <a:rPr lang="en-US" sz="1600" dirty="0" err="1" smtClean="0">
                <a:latin typeface="Times New Roman" pitchFamily="18" charset="0"/>
                <a:cs typeface="Times New Roman" pitchFamily="18" charset="0"/>
              </a:rPr>
              <a:t>ema</a:t>
            </a:r>
            <a:r>
              <a:rPr lang="en-US" sz="1600" dirty="0" smtClean="0">
                <a:latin typeface="Times New Roman" pitchFamily="18" charset="0"/>
                <a:cs typeface="Times New Roman" pitchFamily="18" charset="0"/>
              </a:rPr>
              <a:t>:</a:t>
            </a:r>
          </a:p>
          <a:p>
            <a:r>
              <a:rPr lang="en-US" sz="1600" dirty="0" err="1" smtClean="0">
                <a:latin typeface="Times New Roman" pitchFamily="18" charset="0"/>
                <a:cs typeface="Times New Roman" pitchFamily="18" charset="0"/>
              </a:rPr>
              <a:t>Prezime</a:t>
            </a:r>
            <a:r>
              <a:rPr lang="en-US" sz="1600" dirty="0" smtClean="0">
                <a:latin typeface="Times New Roman" pitchFamily="18" charset="0"/>
                <a:cs typeface="Times New Roman" pitchFamily="18" charset="0"/>
              </a:rPr>
              <a:t>, I. (</a:t>
            </a:r>
            <a:r>
              <a:rPr lang="en-US" sz="1600" dirty="0" err="1" smtClean="0">
                <a:latin typeface="Times New Roman" pitchFamily="18" charset="0"/>
                <a:cs typeface="Times New Roman" pitchFamily="18" charset="0"/>
              </a:rPr>
              <a:t>godina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Naslov</a:t>
            </a:r>
            <a:r>
              <a:rPr lang="en-US" sz="1600" dirty="0" smtClean="0">
                <a:latin typeface="Times New Roman" pitchFamily="18" charset="0"/>
                <a:cs typeface="Times New Roman" pitchFamily="18" charset="0"/>
              </a:rPr>
              <a:t> </a:t>
            </a:r>
            <a:r>
              <a:rPr lang="sr-Latn-RS" sz="1600" dirty="0" err="1" smtClean="0">
                <a:latin typeface="Times New Roman" pitchFamily="18" charset="0"/>
                <a:cs typeface="Times New Roman" pitchFamily="18" charset="0"/>
              </a:rPr>
              <a:t>č</a:t>
            </a:r>
            <a:r>
              <a:rPr lang="en-US" sz="1600" dirty="0" err="1" smtClean="0">
                <a:latin typeface="Times New Roman" pitchFamily="18" charset="0"/>
                <a:cs typeface="Times New Roman" pitchFamily="18" charset="0"/>
              </a:rPr>
              <a:t>lanka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podnaslov</a:t>
            </a:r>
            <a:r>
              <a:rPr lang="en-US" sz="1600"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Naziv</a:t>
            </a:r>
            <a:r>
              <a:rPr lang="en-US" sz="1600" i="1" dirty="0" smtClean="0">
                <a:latin typeface="Times New Roman" pitchFamily="18" charset="0"/>
                <a:cs typeface="Times New Roman" pitchFamily="18" charset="0"/>
              </a:rPr>
              <a:t> </a:t>
            </a:r>
            <a:r>
              <a:rPr lang="sr-Latn-RS" sz="1600" i="1" dirty="0" err="1" smtClean="0">
                <a:latin typeface="Times New Roman" pitchFamily="18" charset="0"/>
                <a:cs typeface="Times New Roman" pitchFamily="18" charset="0"/>
              </a:rPr>
              <a:t>č</a:t>
            </a:r>
            <a:r>
              <a:rPr lang="en-US" sz="1600" i="1" dirty="0" err="1" smtClean="0">
                <a:latin typeface="Times New Roman" pitchFamily="18" charset="0"/>
                <a:cs typeface="Times New Roman" pitchFamily="18" charset="0"/>
              </a:rPr>
              <a:t>asopisa</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broj</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volumena</a:t>
            </a:r>
            <a:r>
              <a:rPr lang="sr-Latn-RS" sz="1600" i="1"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a:t>
            </a:r>
            <a:r>
              <a:rPr lang="en-US" sz="1600" i="1" dirty="0" err="1" smtClean="0">
                <a:latin typeface="Times New Roman" pitchFamily="18" charset="0"/>
                <a:cs typeface="Times New Roman" pitchFamily="18" charset="0"/>
              </a:rPr>
              <a:t>broj</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sveska</a:t>
            </a:r>
            <a:r>
              <a:rPr lang="en-US" sz="1600" i="1" dirty="0" smtClean="0">
                <a:latin typeface="Times New Roman" pitchFamily="18" charset="0"/>
                <a:cs typeface="Times New Roman" pitchFamily="18" charset="0"/>
              </a:rPr>
              <a:t>),</a:t>
            </a:r>
            <a:r>
              <a:rPr lang="sr-Latn-RS" sz="1600" i="1"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prva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stranica-zadnja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stranica</a:t>
            </a:r>
            <a:r>
              <a:rPr lang="en-US" sz="1600" dirty="0" smtClean="0">
                <a:latin typeface="Times New Roman" pitchFamily="18" charset="0"/>
                <a:cs typeface="Times New Roman" pitchFamily="18" charset="0"/>
              </a:rPr>
              <a:t>.</a:t>
            </a:r>
          </a:p>
          <a:p>
            <a:r>
              <a:rPr lang="en-US" sz="1600" dirty="0" smtClean="0">
                <a:latin typeface="Times New Roman" pitchFamily="18" charset="0"/>
                <a:cs typeface="Times New Roman" pitchFamily="18" charset="0"/>
              </a:rPr>
              <a:t>Primer:</a:t>
            </a:r>
          </a:p>
          <a:p>
            <a:r>
              <a:rPr lang="en-US" sz="1600" dirty="0" smtClean="0">
                <a:latin typeface="Times New Roman" pitchFamily="18" charset="0"/>
                <a:cs typeface="Times New Roman" pitchFamily="18" charset="0"/>
              </a:rPr>
              <a:t>G.N. </a:t>
            </a:r>
            <a:r>
              <a:rPr lang="en-US" sz="1600" dirty="0" err="1" smtClean="0">
                <a:latin typeface="Times New Roman" pitchFamily="18" charset="0"/>
                <a:cs typeface="Times New Roman" pitchFamily="18" charset="0"/>
              </a:rPr>
              <a:t>Amzallag</a:t>
            </a:r>
            <a:r>
              <a:rPr lang="en-US" sz="1600" dirty="0" smtClean="0">
                <a:latin typeface="Times New Roman" pitchFamily="18" charset="0"/>
                <a:cs typeface="Times New Roman" pitchFamily="18" charset="0"/>
              </a:rPr>
              <a:t>, “Data analysis in plant physiology: are we missing reality?”, Plant</a:t>
            </a:r>
            <a:r>
              <a:rPr lang="sr-Latn-RS"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 Cell and Environment, vol. 24, pp. 881-890, 2001.</a:t>
            </a:r>
            <a:endParaRPr lang="sr-Latn-RS" sz="1600" dirty="0" smtClean="0">
              <a:latin typeface="Times New Roman" pitchFamily="18" charset="0"/>
              <a:cs typeface="Times New Roman" pitchFamily="18" charset="0"/>
            </a:endParaRPr>
          </a:p>
          <a:p>
            <a:endParaRPr lang="sr-Latn-RS" sz="1600" dirty="0" smtClean="0">
              <a:latin typeface="Times New Roman" pitchFamily="18" charset="0"/>
              <a:cs typeface="Times New Roman" pitchFamily="18" charset="0"/>
            </a:endParaRPr>
          </a:p>
          <a:p>
            <a:r>
              <a:rPr lang="en-US" sz="1600" b="1" dirty="0" err="1" smtClean="0">
                <a:latin typeface="Times New Roman" pitchFamily="18" charset="0"/>
                <a:cs typeface="Times New Roman" pitchFamily="18" charset="0"/>
              </a:rPr>
              <a:t>Mrežno</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dostupni</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radovi</a:t>
            </a:r>
            <a:r>
              <a:rPr lang="en-US" sz="1600" b="1" dirty="0" smtClean="0">
                <a:latin typeface="Times New Roman" pitchFamily="18" charset="0"/>
                <a:cs typeface="Times New Roman" pitchFamily="18" charset="0"/>
              </a:rPr>
              <a:t>:</a:t>
            </a:r>
            <a:endParaRPr lang="sr-Latn-RS" sz="1600" b="1" dirty="0" smtClean="0">
              <a:latin typeface="Times New Roman" pitchFamily="18" charset="0"/>
              <a:cs typeface="Times New Roman" pitchFamily="18" charset="0"/>
            </a:endParaRPr>
          </a:p>
          <a:p>
            <a:endParaRPr lang="en-US" sz="1600" b="1" dirty="0" smtClean="0">
              <a:latin typeface="Times New Roman" pitchFamily="18" charset="0"/>
              <a:cs typeface="Times New Roman" pitchFamily="18" charset="0"/>
            </a:endParaRPr>
          </a:p>
          <a:p>
            <a:pPr>
              <a:buFont typeface="Arial" pitchFamily="34" charset="0"/>
              <a:buChar char="•"/>
            </a:pPr>
            <a:r>
              <a:rPr lang="sr-Latn-R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Be</a:t>
            </a:r>
            <a:r>
              <a:rPr lang="sr-Latn-RS" sz="1600" dirty="0" smtClean="0">
                <a:latin typeface="Times New Roman" pitchFamily="18" charset="0"/>
                <a:cs typeface="Times New Roman" pitchFamily="18" charset="0"/>
              </a:rPr>
              <a:t>le</a:t>
            </a:r>
            <a:r>
              <a:rPr lang="en-US" sz="1600" dirty="0" err="1" smtClean="0">
                <a:latin typeface="Times New Roman" pitchFamily="18" charset="0"/>
                <a:cs typeface="Times New Roman" pitchFamily="18" charset="0"/>
              </a:rPr>
              <a:t>že</a:t>
            </a:r>
            <a:r>
              <a:rPr lang="en-US" sz="1600" dirty="0" smtClean="0">
                <a:latin typeface="Times New Roman" pitchFamily="18" charset="0"/>
                <a:cs typeface="Times New Roman" pitchFamily="18" charset="0"/>
              </a:rPr>
              <a:t> se </a:t>
            </a:r>
            <a:r>
              <a:rPr lang="en-US" sz="1600" dirty="0" err="1" smtClean="0">
                <a:latin typeface="Times New Roman" pitchFamily="18" charset="0"/>
                <a:cs typeface="Times New Roman" pitchFamily="18" charset="0"/>
              </a:rPr>
              <a:t>jedino</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recenzirani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stru</a:t>
            </a:r>
            <a:r>
              <a:rPr lang="sr-Latn-RS" sz="1600" dirty="0" smtClean="0">
                <a:latin typeface="Times New Roman" pitchFamily="18" charset="0"/>
                <a:cs typeface="Times New Roman" pitchFamily="18" charset="0"/>
              </a:rPr>
              <a:t>č</a:t>
            </a:r>
            <a:r>
              <a:rPr lang="en-US" sz="1600" dirty="0" err="1" smtClean="0">
                <a:latin typeface="Times New Roman" pitchFamily="18" charset="0"/>
                <a:cs typeface="Times New Roman" pitchFamily="18" charset="0"/>
              </a:rPr>
              <a:t>ni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a:t>
            </a:r>
            <a:r>
              <a:rPr lang="en-US" sz="1600" dirty="0" smtClean="0">
                <a:latin typeface="Times New Roman" pitchFamily="18" charset="0"/>
                <a:cs typeface="Times New Roman" pitchFamily="18" charset="0"/>
              </a:rPr>
              <a:t> </a:t>
            </a:r>
            <a:r>
              <a:rPr lang="sr-Latn-RS" sz="1600" dirty="0" smtClean="0">
                <a:latin typeface="Times New Roman" pitchFamily="18" charset="0"/>
                <a:cs typeface="Times New Roman" pitchFamily="18" charset="0"/>
              </a:rPr>
              <a:t>naučni </a:t>
            </a:r>
            <a:r>
              <a:rPr lang="en-US" sz="1600" dirty="0" err="1" smtClean="0">
                <a:latin typeface="Times New Roman" pitchFamily="18" charset="0"/>
                <a:cs typeface="Times New Roman" pitchFamily="18" charset="0"/>
              </a:rPr>
              <a:t>radovi</a:t>
            </a:r>
            <a:r>
              <a:rPr lang="en-US" sz="1600" dirty="0" smtClean="0">
                <a:latin typeface="Times New Roman" pitchFamily="18" charset="0"/>
                <a:cs typeface="Times New Roman" pitchFamily="18" charset="0"/>
              </a:rPr>
              <a:t> s </a:t>
            </a:r>
            <a:r>
              <a:rPr lang="en-US" sz="1600" dirty="0" err="1" smtClean="0">
                <a:latin typeface="Times New Roman" pitchFamily="18" charset="0"/>
                <a:cs typeface="Times New Roman" pitchFamily="18" charset="0"/>
              </a:rPr>
              <a:t>jasnom</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naznakom</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autora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a:t>
            </a:r>
            <a:r>
              <a:rPr lang="sr-Latn-R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datuma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objave</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najcešce</a:t>
            </a:r>
            <a:r>
              <a:rPr lang="en-US" sz="1600" dirty="0" smtClean="0">
                <a:latin typeface="Times New Roman" pitchFamily="18" charset="0"/>
                <a:cs typeface="Times New Roman" pitchFamily="18" charset="0"/>
              </a:rPr>
              <a:t> </a:t>
            </a:r>
            <a:r>
              <a:rPr lang="sr-Latn-RS" sz="1600" dirty="0" smtClean="0">
                <a:latin typeface="Times New Roman" pitchFamily="18" charset="0"/>
                <a:cs typeface="Times New Roman" pitchFamily="18" charset="0"/>
              </a:rPr>
              <a:t>štampani</a:t>
            </a:r>
            <a:r>
              <a:rPr lang="en-US" sz="1600" dirty="0" smtClean="0">
                <a:latin typeface="Times New Roman" pitchFamily="18" charset="0"/>
                <a:cs typeface="Times New Roman" pitchFamily="18" charset="0"/>
              </a:rPr>
              <a:t> </a:t>
            </a:r>
            <a:r>
              <a:rPr lang="sr-Latn-RS" sz="1600" dirty="0" smtClean="0">
                <a:latin typeface="Times New Roman" pitchFamily="18" charset="0"/>
                <a:cs typeface="Times New Roman" pitchFamily="18" charset="0"/>
              </a:rPr>
              <a:t>č</a:t>
            </a:r>
            <a:r>
              <a:rPr lang="en-US" sz="1600" dirty="0" err="1" smtClean="0">
                <a:latin typeface="Times New Roman" pitchFamily="18" charset="0"/>
                <a:cs typeface="Times New Roman" pitchFamily="18" charset="0"/>
              </a:rPr>
              <a:t>asopisi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koji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su</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dostupni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internetu</a:t>
            </a:r>
            <a:r>
              <a:rPr lang="en-US" sz="1600" dirty="0" smtClean="0">
                <a:latin typeface="Times New Roman" pitchFamily="18" charset="0"/>
                <a:cs typeface="Times New Roman" pitchFamily="18" charset="0"/>
              </a:rPr>
              <a:t>).</a:t>
            </a:r>
          </a:p>
          <a:p>
            <a:r>
              <a:rPr lang="sr-Latn-RS" sz="1600" dirty="0" smtClean="0">
                <a:latin typeface="Times New Roman" pitchFamily="18" charset="0"/>
                <a:cs typeface="Times New Roman" pitchFamily="18" charset="0"/>
              </a:rPr>
              <a:t>Š</a:t>
            </a:r>
            <a:r>
              <a:rPr lang="en-US" sz="1600" dirty="0" err="1" smtClean="0">
                <a:latin typeface="Times New Roman" pitchFamily="18" charset="0"/>
                <a:cs typeface="Times New Roman" pitchFamily="18" charset="0"/>
              </a:rPr>
              <a:t>ema</a:t>
            </a:r>
            <a:r>
              <a:rPr lang="en-US" sz="1600" dirty="0" smtClean="0">
                <a:latin typeface="Times New Roman" pitchFamily="18" charset="0"/>
                <a:cs typeface="Times New Roman" pitchFamily="18" charset="0"/>
              </a:rPr>
              <a:t>:</a:t>
            </a:r>
          </a:p>
          <a:p>
            <a:r>
              <a:rPr lang="en-US" sz="1600" dirty="0" err="1" smtClean="0">
                <a:latin typeface="Times New Roman" pitchFamily="18" charset="0"/>
                <a:cs typeface="Times New Roman" pitchFamily="18" charset="0"/>
              </a:rPr>
              <a:t>Prezime</a:t>
            </a:r>
            <a:r>
              <a:rPr lang="en-US" sz="1600" dirty="0" smtClean="0">
                <a:latin typeface="Times New Roman" pitchFamily="18" charset="0"/>
                <a:cs typeface="Times New Roman" pitchFamily="18" charset="0"/>
              </a:rPr>
              <a:t>, I. (</a:t>
            </a:r>
            <a:r>
              <a:rPr lang="en-US" sz="1600" dirty="0" err="1" smtClean="0">
                <a:latin typeface="Times New Roman" pitchFamily="18" charset="0"/>
                <a:cs typeface="Times New Roman" pitchFamily="18" charset="0"/>
              </a:rPr>
              <a:t>godina</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uz</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godinu</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objave</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i</a:t>
            </a:r>
            <a:r>
              <a:rPr lang="en-US" sz="1600" dirty="0" smtClean="0">
                <a:latin typeface="Times New Roman" pitchFamily="18" charset="0"/>
                <a:cs typeface="Times New Roman" pitchFamily="18" charset="0"/>
              </a:rPr>
              <a:t> datum </a:t>
            </a:r>
            <a:r>
              <a:rPr lang="en-US" sz="1600" dirty="0" err="1" smtClean="0">
                <a:latin typeface="Times New Roman" pitchFamily="18" charset="0"/>
                <a:cs typeface="Times New Roman" pitchFamily="18" charset="0"/>
              </a:rPr>
              <a:t>ako</a:t>
            </a:r>
            <a:r>
              <a:rPr lang="en-US" sz="1600" dirty="0" smtClean="0">
                <a:latin typeface="Times New Roman" pitchFamily="18" charset="0"/>
                <a:cs typeface="Times New Roman" pitchFamily="18" charset="0"/>
              </a:rPr>
              <a:t> je </a:t>
            </a:r>
            <a:r>
              <a:rPr lang="en-US" sz="1600" dirty="0" err="1" smtClean="0">
                <a:latin typeface="Times New Roman" pitchFamily="18" charset="0"/>
                <a:cs typeface="Times New Roman" pitchFamily="18" charset="0"/>
              </a:rPr>
              <a:t>dostupan</a:t>
            </a:r>
            <a:r>
              <a:rPr lang="en-US" sz="1600"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Naslov</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podnaslov</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clanka</a:t>
            </a:r>
            <a:r>
              <a:rPr lang="en-US" sz="1600" i="1" dirty="0" smtClean="0">
                <a:latin typeface="Times New Roman" pitchFamily="18" charset="0"/>
                <a:cs typeface="Times New Roman" pitchFamily="18" charset="0"/>
              </a:rPr>
              <a:t>.</a:t>
            </a:r>
          </a:p>
          <a:p>
            <a:r>
              <a:rPr lang="sr-Latn-RS" sz="1600" i="1" dirty="0" smtClean="0">
                <a:latin typeface="Times New Roman" pitchFamily="18" charset="0"/>
                <a:cs typeface="Times New Roman" pitchFamily="18" charset="0"/>
              </a:rPr>
              <a:t>Naziv ča</a:t>
            </a:r>
            <a:r>
              <a:rPr lang="en-US" sz="1600" i="1" dirty="0" err="1" smtClean="0">
                <a:latin typeface="Times New Roman" pitchFamily="18" charset="0"/>
                <a:cs typeface="Times New Roman" pitchFamily="18" charset="0"/>
              </a:rPr>
              <a:t>sopisa</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ili</a:t>
            </a:r>
            <a:r>
              <a:rPr lang="en-US" sz="1600" i="1" dirty="0" smtClean="0">
                <a:latin typeface="Times New Roman" pitchFamily="18" charset="0"/>
                <a:cs typeface="Times New Roman" pitchFamily="18" charset="0"/>
              </a:rPr>
              <a:t> </a:t>
            </a:r>
            <a:r>
              <a:rPr lang="en-US" sz="1600" i="1" dirty="0" err="1" smtClean="0">
                <a:latin typeface="Times New Roman" pitchFamily="18" charset="0"/>
                <a:cs typeface="Times New Roman" pitchFamily="18" charset="0"/>
              </a:rPr>
              <a:t>knjige</a:t>
            </a:r>
            <a:r>
              <a:rPr lang="en-US" sz="1600" i="1" dirty="0" smtClean="0">
                <a:latin typeface="Times New Roman" pitchFamily="18" charset="0"/>
                <a:cs typeface="Times New Roman" pitchFamily="18" charset="0"/>
              </a:rPr>
              <a:t>. </a:t>
            </a:r>
            <a:endParaRPr lang="sr-Latn-RS" sz="1600" i="1" dirty="0" smtClean="0">
              <a:latin typeface="Times New Roman" pitchFamily="18" charset="0"/>
              <a:cs typeface="Times New Roman" pitchFamily="18" charset="0"/>
            </a:endParaRPr>
          </a:p>
          <a:p>
            <a:r>
              <a:rPr lang="en-US" sz="1600" i="1" dirty="0" err="1" smtClean="0">
                <a:latin typeface="Times New Roman" pitchFamily="18" charset="0"/>
                <a:cs typeface="Times New Roman" pitchFamily="18" charset="0"/>
              </a:rPr>
              <a:t>Pribavljeno</a:t>
            </a:r>
            <a:r>
              <a:rPr lang="en-US" sz="1600" i="1" dirty="0" smtClean="0">
                <a:latin typeface="Times New Roman" pitchFamily="18" charset="0"/>
                <a:cs typeface="Times New Roman" pitchFamily="18" charset="0"/>
              </a:rPr>
              <a:t> 01.01.2001., </a:t>
            </a:r>
            <a:r>
              <a:rPr lang="en-US" sz="1600" i="1" dirty="0" err="1" smtClean="0">
                <a:latin typeface="Times New Roman" pitchFamily="18" charset="0"/>
                <a:cs typeface="Times New Roman" pitchFamily="18" charset="0"/>
              </a:rPr>
              <a:t>sa</a:t>
            </a:r>
            <a:r>
              <a:rPr lang="sr-Latn-RS" sz="1600" i="1"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hlinkClick r:id="rId3"/>
              </a:rPr>
              <a:t>http://potpuna.www.adresa.tog.teksta</a:t>
            </a:r>
            <a:endParaRPr lang="sr-Latn-RS" sz="1600" i="1" dirty="0" smtClean="0">
              <a:latin typeface="Times New Roman" pitchFamily="18" charset="0"/>
              <a:cs typeface="Times New Roman" pitchFamily="18" charset="0"/>
            </a:endParaRPr>
          </a:p>
          <a:p>
            <a:endParaRPr lang="en-US" sz="1600" i="1"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Primer:</a:t>
            </a:r>
          </a:p>
          <a:p>
            <a:r>
              <a:rPr lang="en-US" sz="1600" dirty="0" smtClean="0">
                <a:latin typeface="Times New Roman" pitchFamily="18" charset="0"/>
                <a:cs typeface="Times New Roman" pitchFamily="18" charset="0"/>
              </a:rPr>
              <a:t>S.D. Clouse</a:t>
            </a:r>
            <a:r>
              <a:rPr lang="sr-Latn-R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2011</a:t>
            </a:r>
            <a:r>
              <a:rPr lang="sr-Latn-RS"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 No 9</a:t>
            </a:r>
            <a:r>
              <a:rPr lang="sr-Latn-RS" sz="1600"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Brassinosteroids</a:t>
            </a:r>
            <a:r>
              <a:rPr lang="en-US" sz="1600" dirty="0" smtClean="0">
                <a:latin typeface="Times New Roman" pitchFamily="18" charset="0"/>
                <a:cs typeface="Times New Roman" pitchFamily="18" charset="0"/>
              </a:rPr>
              <a:t>”, The Arabidopsis Book, </a:t>
            </a:r>
            <a:r>
              <a:rPr lang="en-US" sz="1600" dirty="0" err="1" smtClean="0">
                <a:latin typeface="Times New Roman" pitchFamily="18" charset="0"/>
                <a:cs typeface="Times New Roman" pitchFamily="18" charset="0"/>
              </a:rPr>
              <a:t>BioOne</a:t>
            </a:r>
            <a:r>
              <a:rPr lang="en-US" sz="1600" dirty="0" smtClean="0">
                <a:latin typeface="Times New Roman" pitchFamily="18" charset="0"/>
                <a:cs typeface="Times New Roman" pitchFamily="18" charset="0"/>
              </a:rPr>
              <a:t>, American Society of Plant Biologist</a:t>
            </a:r>
            <a:r>
              <a:rPr lang="sr-Latn-R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(ed.)</a:t>
            </a:r>
            <a:endParaRPr lang="sr-Latn-RS" sz="1600" dirty="0" smtClean="0">
              <a:latin typeface="Times New Roman" pitchFamily="18" charset="0"/>
              <a:cs typeface="Times New Roman" pitchFamily="18" charset="0"/>
            </a:endParaRPr>
          </a:p>
          <a:p>
            <a:r>
              <a:rPr lang="sr-Latn-RS" sz="1600" dirty="0" smtClean="0">
                <a:latin typeface="Times New Roman" pitchFamily="18" charset="0"/>
                <a:cs typeface="Times New Roman" pitchFamily="18" charset="0"/>
              </a:rPr>
              <a:t>Pribavljeno 01.03.2015., sa</a:t>
            </a:r>
            <a:r>
              <a:rPr lang="en-U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hlinkClick r:id="rId4"/>
              </a:rPr>
              <a:t>http://www.bioone.org/doi/full/10.1199/tab.0151</a:t>
            </a:r>
            <a:r>
              <a:rPr lang="sr-Latn-R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doi</a:t>
            </a:r>
            <a:r>
              <a:rPr lang="en-US" sz="1600" dirty="0" smtClean="0">
                <a:latin typeface="Times New Roman" pitchFamily="18" charset="0"/>
                <a:cs typeface="Times New Roman" pitchFamily="18" charset="0"/>
              </a:rPr>
              <a:t>: 10.1199/tab.0151.</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1285860"/>
            <a:ext cx="7858180" cy="4431983"/>
          </a:xfrm>
          <a:prstGeom prst="rect">
            <a:avLst/>
          </a:prstGeom>
          <a:noFill/>
        </p:spPr>
        <p:txBody>
          <a:bodyPr wrap="square" rtlCol="0">
            <a:spAutoFit/>
          </a:bodyPr>
          <a:lstStyle/>
          <a:p>
            <a:r>
              <a:rPr lang="sr-Latn-RS" sz="1600" b="1" i="1" u="sng" dirty="0" smtClean="0">
                <a:latin typeface="Times New Roman" pitchFamily="18" charset="0"/>
                <a:cs typeface="Times New Roman" pitchFamily="18" charset="0"/>
              </a:rPr>
              <a:t>Food Chemistry</a:t>
            </a:r>
          </a:p>
          <a:p>
            <a:endParaRPr lang="sr-Latn-RS" sz="1400" b="1" i="1" dirty="0" smtClean="0">
              <a:latin typeface="Times New Roman" pitchFamily="18" charset="0"/>
              <a:cs typeface="Times New Roman" pitchFamily="18" charset="0"/>
            </a:endParaRPr>
          </a:p>
          <a:p>
            <a:r>
              <a:rPr lang="en-US" sz="1400" b="1" i="1" dirty="0" smtClean="0">
                <a:latin typeface="Times New Roman" pitchFamily="18" charset="0"/>
                <a:cs typeface="Times New Roman" pitchFamily="18" charset="0"/>
              </a:rPr>
              <a:t>Reference style</a:t>
            </a:r>
            <a:r>
              <a:rPr lang="en-US" sz="1400" dirty="0" smtClean="0">
                <a:latin typeface="Times New Roman" pitchFamily="18" charset="0"/>
                <a:cs typeface="Times New Roman" pitchFamily="18" charset="0"/>
              </a:rPr>
              <a:t> </a:t>
            </a:r>
            <a:br>
              <a:rPr lang="en-US" sz="1400" dirty="0" smtClean="0">
                <a:latin typeface="Times New Roman" pitchFamily="18" charset="0"/>
                <a:cs typeface="Times New Roman" pitchFamily="18" charset="0"/>
              </a:rPr>
            </a:br>
            <a:r>
              <a:rPr lang="en-US" sz="1400" i="1" dirty="0" smtClean="0">
                <a:latin typeface="Times New Roman" pitchFamily="18" charset="0"/>
                <a:cs typeface="Times New Roman" pitchFamily="18" charset="0"/>
              </a:rPr>
              <a:t>Text:</a:t>
            </a:r>
            <a:r>
              <a:rPr lang="en-US" sz="1400" dirty="0" smtClean="0">
                <a:latin typeface="Times New Roman" pitchFamily="18" charset="0"/>
                <a:cs typeface="Times New Roman" pitchFamily="18" charset="0"/>
              </a:rPr>
              <a:t> Citations in the text should follow the referencing style used by the American Psychological Association. You are referred to the Publication Manual of the American Psychological Association, Sixth Edition, ISBN 978-1-4338-0561-5, copies of which may be ordered from </a:t>
            </a:r>
            <a:r>
              <a:rPr lang="en-US" sz="1400" dirty="0" smtClean="0">
                <a:latin typeface="Times New Roman" pitchFamily="18" charset="0"/>
                <a:cs typeface="Times New Roman" pitchFamily="18" charset="0"/>
                <a:hlinkClick r:id="rId2"/>
              </a:rPr>
              <a:t>http://books.apa.org/books.cfm?id=4200067</a:t>
            </a:r>
            <a:r>
              <a:rPr lang="en-US" sz="1400" dirty="0" smtClean="0">
                <a:latin typeface="Times New Roman" pitchFamily="18" charset="0"/>
                <a:cs typeface="Times New Roman" pitchFamily="18" charset="0"/>
              </a:rPr>
              <a:t> or APA Order Dept., P.O.B. 2710, Hyattsville, MD 20784, USA or APA, 3 Henrietta Street, London, WC3E 8LU, UK. </a:t>
            </a:r>
            <a:br>
              <a:rPr lang="en-US" sz="1400" dirty="0" smtClean="0">
                <a:latin typeface="Times New Roman" pitchFamily="18" charset="0"/>
                <a:cs typeface="Times New Roman" pitchFamily="18" charset="0"/>
              </a:rPr>
            </a:br>
            <a:r>
              <a:rPr lang="en-US" sz="1400" i="1" dirty="0" smtClean="0">
                <a:latin typeface="Times New Roman" pitchFamily="18" charset="0"/>
                <a:cs typeface="Times New Roman" pitchFamily="18" charset="0"/>
              </a:rPr>
              <a:t>List:</a:t>
            </a:r>
            <a:r>
              <a:rPr lang="en-US" sz="1400" dirty="0" smtClean="0">
                <a:latin typeface="Times New Roman" pitchFamily="18" charset="0"/>
                <a:cs typeface="Times New Roman" pitchFamily="18" charset="0"/>
              </a:rPr>
              <a:t> references should be arranged first alphabetically and then further sorted chronologically if necessary. More than one reference from the same author(s) in the same year must be identified by the letters 'a', 'b', 'c', etc., placed after the year of publication. </a:t>
            </a:r>
            <a:br>
              <a:rPr lang="en-US" sz="1400" dirty="0" smtClean="0">
                <a:latin typeface="Times New Roman" pitchFamily="18" charset="0"/>
                <a:cs typeface="Times New Roman" pitchFamily="18" charset="0"/>
              </a:rPr>
            </a:br>
            <a:r>
              <a:rPr lang="en-US" sz="1400" i="1" dirty="0" smtClean="0">
                <a:latin typeface="Times New Roman" pitchFamily="18" charset="0"/>
                <a:cs typeface="Times New Roman" pitchFamily="18" charset="0"/>
              </a:rPr>
              <a:t>Examples:</a:t>
            </a:r>
            <a:r>
              <a:rPr lang="en-US" sz="1400" dirty="0" smtClean="0">
                <a:latin typeface="Times New Roman" pitchFamily="18" charset="0"/>
                <a:cs typeface="Times New Roman" pitchFamily="18" charset="0"/>
              </a:rPr>
              <a:t> </a:t>
            </a:r>
            <a:br>
              <a:rPr lang="en-US" sz="1400" dirty="0" smtClean="0">
                <a:latin typeface="Times New Roman" pitchFamily="18" charset="0"/>
                <a:cs typeface="Times New Roman" pitchFamily="18" charset="0"/>
              </a:rPr>
            </a:br>
            <a:r>
              <a:rPr lang="en-US" sz="1400" dirty="0" smtClean="0">
                <a:latin typeface="Times New Roman" pitchFamily="18" charset="0"/>
                <a:cs typeface="Times New Roman" pitchFamily="18" charset="0"/>
              </a:rPr>
              <a:t>Reference to a journal publication: </a:t>
            </a:r>
            <a:br>
              <a:rPr lang="en-US" sz="1400" dirty="0" smtClean="0">
                <a:latin typeface="Times New Roman" pitchFamily="18" charset="0"/>
                <a:cs typeface="Times New Roman" pitchFamily="18" charset="0"/>
              </a:rPr>
            </a:br>
            <a:r>
              <a:rPr lang="en-US" sz="1400" dirty="0" smtClean="0">
                <a:latin typeface="Times New Roman" pitchFamily="18" charset="0"/>
                <a:cs typeface="Times New Roman" pitchFamily="18" charset="0"/>
              </a:rPr>
              <a:t>Van </a:t>
            </a:r>
            <a:r>
              <a:rPr lang="en-US" sz="1400" dirty="0" err="1" smtClean="0">
                <a:latin typeface="Times New Roman" pitchFamily="18" charset="0"/>
                <a:cs typeface="Times New Roman" pitchFamily="18" charset="0"/>
              </a:rPr>
              <a:t>der</a:t>
            </a:r>
            <a:r>
              <a:rPr lang="en-US" sz="1400" dirty="0" smtClean="0">
                <a:latin typeface="Times New Roman" pitchFamily="18" charset="0"/>
                <a:cs typeface="Times New Roman" pitchFamily="18" charset="0"/>
              </a:rPr>
              <a:t> Geer, J., </a:t>
            </a:r>
            <a:r>
              <a:rPr lang="en-US" sz="1400" dirty="0" err="1" smtClean="0">
                <a:latin typeface="Times New Roman" pitchFamily="18" charset="0"/>
                <a:cs typeface="Times New Roman" pitchFamily="18" charset="0"/>
              </a:rPr>
              <a:t>Hanraads</a:t>
            </a:r>
            <a:r>
              <a:rPr lang="en-US" sz="1400" dirty="0" smtClean="0">
                <a:latin typeface="Times New Roman" pitchFamily="18" charset="0"/>
                <a:cs typeface="Times New Roman" pitchFamily="18" charset="0"/>
              </a:rPr>
              <a:t>, J. A. J., &amp; Lupton, R. A. (2010). The art of writing a scientific article. </a:t>
            </a:r>
            <a:r>
              <a:rPr lang="en-US" sz="1400" i="1" dirty="0" smtClean="0">
                <a:latin typeface="Times New Roman" pitchFamily="18" charset="0"/>
                <a:cs typeface="Times New Roman" pitchFamily="18" charset="0"/>
              </a:rPr>
              <a:t>Journal of Scientific Communications,</a:t>
            </a:r>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163</a:t>
            </a:r>
            <a:r>
              <a:rPr lang="en-US" sz="1400" dirty="0" smtClean="0">
                <a:latin typeface="Times New Roman" pitchFamily="18" charset="0"/>
                <a:cs typeface="Times New Roman" pitchFamily="18" charset="0"/>
              </a:rPr>
              <a:t>, 51–59. </a:t>
            </a:r>
            <a:br>
              <a:rPr lang="en-US" sz="1400" dirty="0" smtClean="0">
                <a:latin typeface="Times New Roman" pitchFamily="18" charset="0"/>
                <a:cs typeface="Times New Roman" pitchFamily="18" charset="0"/>
              </a:rPr>
            </a:br>
            <a:r>
              <a:rPr lang="en-US" sz="1400" dirty="0" smtClean="0">
                <a:latin typeface="Times New Roman" pitchFamily="18" charset="0"/>
                <a:cs typeface="Times New Roman" pitchFamily="18" charset="0"/>
              </a:rPr>
              <a:t>Reference to a book: </a:t>
            </a:r>
            <a:br>
              <a:rPr lang="en-US" sz="1400" dirty="0" smtClean="0">
                <a:latin typeface="Times New Roman" pitchFamily="18" charset="0"/>
                <a:cs typeface="Times New Roman" pitchFamily="18" charset="0"/>
              </a:rPr>
            </a:br>
            <a:r>
              <a:rPr lang="en-US" sz="1400" dirty="0" err="1" smtClean="0">
                <a:latin typeface="Times New Roman" pitchFamily="18" charset="0"/>
                <a:cs typeface="Times New Roman" pitchFamily="18" charset="0"/>
              </a:rPr>
              <a:t>Strunk</a:t>
            </a:r>
            <a:r>
              <a:rPr lang="en-US" sz="1400" dirty="0" smtClean="0">
                <a:latin typeface="Times New Roman" pitchFamily="18" charset="0"/>
                <a:cs typeface="Times New Roman" pitchFamily="18" charset="0"/>
              </a:rPr>
              <a:t>, W., Jr., &amp; White, E. B. (2000). </a:t>
            </a:r>
            <a:r>
              <a:rPr lang="en-US" sz="1400" i="1" dirty="0" smtClean="0">
                <a:latin typeface="Times New Roman" pitchFamily="18" charset="0"/>
                <a:cs typeface="Times New Roman" pitchFamily="18" charset="0"/>
              </a:rPr>
              <a:t>The elements of style.</a:t>
            </a:r>
            <a:r>
              <a:rPr lang="en-US" sz="1400" dirty="0" smtClean="0">
                <a:latin typeface="Times New Roman" pitchFamily="18" charset="0"/>
                <a:cs typeface="Times New Roman" pitchFamily="18" charset="0"/>
              </a:rPr>
              <a:t> (4th ed.). New York: Longman, (Chapter 4). </a:t>
            </a:r>
            <a:br>
              <a:rPr lang="en-US" sz="1400" dirty="0" smtClean="0">
                <a:latin typeface="Times New Roman" pitchFamily="18" charset="0"/>
                <a:cs typeface="Times New Roman" pitchFamily="18" charset="0"/>
              </a:rPr>
            </a:br>
            <a:r>
              <a:rPr lang="en-US" sz="1400" dirty="0" smtClean="0">
                <a:latin typeface="Times New Roman" pitchFamily="18" charset="0"/>
                <a:cs typeface="Times New Roman" pitchFamily="18" charset="0"/>
              </a:rPr>
              <a:t>Reference to a chapter in an edited book: </a:t>
            </a:r>
            <a:br>
              <a:rPr lang="en-US" sz="1400" dirty="0" smtClean="0">
                <a:latin typeface="Times New Roman" pitchFamily="18" charset="0"/>
                <a:cs typeface="Times New Roman" pitchFamily="18" charset="0"/>
              </a:rPr>
            </a:br>
            <a:r>
              <a:rPr lang="en-US" sz="1400" dirty="0" err="1" smtClean="0">
                <a:latin typeface="Times New Roman" pitchFamily="18" charset="0"/>
                <a:cs typeface="Times New Roman" pitchFamily="18" charset="0"/>
              </a:rPr>
              <a:t>Mettam</a:t>
            </a:r>
            <a:r>
              <a:rPr lang="en-US" sz="1400" dirty="0" smtClean="0">
                <a:latin typeface="Times New Roman" pitchFamily="18" charset="0"/>
                <a:cs typeface="Times New Roman" pitchFamily="18" charset="0"/>
              </a:rPr>
              <a:t>, G. R., &amp; Adams, L. B. (2009). How to prepare an electronic version of your article. In B. S. Jones, &amp; R. Z. Smith (Eds.), </a:t>
            </a:r>
            <a:r>
              <a:rPr lang="en-US" sz="1400" i="1" dirty="0" smtClean="0">
                <a:latin typeface="Times New Roman" pitchFamily="18" charset="0"/>
                <a:cs typeface="Times New Roman" pitchFamily="18" charset="0"/>
              </a:rPr>
              <a:t>Introduction to the electronic age</a:t>
            </a:r>
            <a:r>
              <a:rPr lang="en-US" sz="1400" dirty="0" smtClean="0">
                <a:latin typeface="Times New Roman" pitchFamily="18" charset="0"/>
                <a:cs typeface="Times New Roman" pitchFamily="18" charset="0"/>
              </a:rPr>
              <a:t> (pp. 281–304). New York: E-Publishing Inc.</a:t>
            </a:r>
            <a:endParaRPr lang="en-US" sz="1400" dirty="0">
              <a:latin typeface="Times New Roman" pitchFamily="18" charset="0"/>
              <a:cs typeface="Times New Roman" pitchFamily="18" charset="0"/>
            </a:endParaRPr>
          </a:p>
        </p:txBody>
      </p:sp>
      <p:pic>
        <p:nvPicPr>
          <p:cNvPr id="3" name="Picture 2" descr="C:\Users\Jelena\Downloads\grb-600 (1).png"/>
          <p:cNvPicPr>
            <a:picLocks noChangeAspect="1" noChangeArrowheads="1"/>
          </p:cNvPicPr>
          <p:nvPr/>
        </p:nvPicPr>
        <p:blipFill>
          <a:blip r:embed="rId3" cstate="print"/>
          <a:srcRect/>
          <a:stretch>
            <a:fillRect/>
          </a:stretch>
        </p:blipFill>
        <p:spPr bwMode="auto">
          <a:xfrm>
            <a:off x="84250" y="71414"/>
            <a:ext cx="724664" cy="685802"/>
          </a:xfrm>
          <a:prstGeom prst="rect">
            <a:avLst/>
          </a:prstGeom>
          <a:noFill/>
        </p:spPr>
      </p:pic>
      <p:sp>
        <p:nvSpPr>
          <p:cNvPr id="4" name="TextBox 3"/>
          <p:cNvSpPr txBox="1"/>
          <p:nvPr/>
        </p:nvSpPr>
        <p:spPr>
          <a:xfrm>
            <a:off x="3571868" y="0"/>
            <a:ext cx="5000660"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868" y="0"/>
            <a:ext cx="5000660"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3" name="Picture 2"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
        <p:nvSpPr>
          <p:cNvPr id="4" name="TextBox 3"/>
          <p:cNvSpPr txBox="1"/>
          <p:nvPr/>
        </p:nvSpPr>
        <p:spPr>
          <a:xfrm>
            <a:off x="357158" y="2857496"/>
            <a:ext cx="8143932" cy="3754874"/>
          </a:xfrm>
          <a:prstGeom prst="rect">
            <a:avLst/>
          </a:prstGeom>
          <a:noFill/>
        </p:spPr>
        <p:txBody>
          <a:bodyPr wrap="square" rtlCol="0">
            <a:spAutoFit/>
          </a:bodyPr>
          <a:lstStyle/>
          <a:p>
            <a:r>
              <a:rPr lang="sr-Latn-RS" sz="1600" b="1" i="1" u="sng" dirty="0" smtClean="0">
                <a:latin typeface="Times New Roman" pitchFamily="18" charset="0"/>
                <a:cs typeface="Times New Roman" pitchFamily="18" charset="0"/>
              </a:rPr>
              <a:t>Journal of Chromatography A</a:t>
            </a:r>
          </a:p>
          <a:p>
            <a:endParaRPr lang="sr-Latn-RS"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Reference style </a:t>
            </a:r>
          </a:p>
          <a:p>
            <a:r>
              <a:rPr lang="en-US" sz="1400" dirty="0" smtClean="0">
                <a:latin typeface="Times New Roman" pitchFamily="18" charset="0"/>
                <a:cs typeface="Times New Roman" pitchFamily="18" charset="0"/>
              </a:rPr>
              <a:t>Text: Indicate references by number(s) in square brackets in line with the text. The actual authors can be referred to, but the reference number(s) must always be given. </a:t>
            </a:r>
          </a:p>
          <a:p>
            <a:r>
              <a:rPr lang="en-US" sz="1400" dirty="0" smtClean="0">
                <a:latin typeface="Times New Roman" pitchFamily="18" charset="0"/>
                <a:cs typeface="Times New Roman" pitchFamily="18" charset="0"/>
              </a:rPr>
              <a:t>Example: '..... as demonstrated [3,6]. Barnaby and Jones [8] obtained a different result ....' </a:t>
            </a:r>
          </a:p>
          <a:p>
            <a:r>
              <a:rPr lang="en-US" sz="1400" dirty="0" smtClean="0">
                <a:latin typeface="Times New Roman" pitchFamily="18" charset="0"/>
                <a:cs typeface="Times New Roman" pitchFamily="18" charset="0"/>
              </a:rPr>
              <a:t>List: Number the references (numbers in square brackets) in the list in the order in which they appear in the text. </a:t>
            </a:r>
          </a:p>
          <a:p>
            <a:r>
              <a:rPr lang="en-US" sz="1400" dirty="0" smtClean="0">
                <a:latin typeface="Times New Roman" pitchFamily="18" charset="0"/>
                <a:cs typeface="Times New Roman" pitchFamily="18" charset="0"/>
              </a:rPr>
              <a:t>Examples: </a:t>
            </a:r>
          </a:p>
          <a:p>
            <a:r>
              <a:rPr lang="en-US" sz="1400" dirty="0" smtClean="0">
                <a:latin typeface="Times New Roman" pitchFamily="18" charset="0"/>
                <a:cs typeface="Times New Roman" pitchFamily="18" charset="0"/>
              </a:rPr>
              <a:t>Reference to a journal publication: </a:t>
            </a:r>
          </a:p>
          <a:p>
            <a:r>
              <a:rPr lang="en-US" sz="1400" dirty="0" smtClean="0">
                <a:latin typeface="Times New Roman" pitchFamily="18" charset="0"/>
                <a:cs typeface="Times New Roman" pitchFamily="18" charset="0"/>
              </a:rPr>
              <a:t>[1] J. van </a:t>
            </a:r>
            <a:r>
              <a:rPr lang="en-US" sz="1400" dirty="0" err="1" smtClean="0">
                <a:latin typeface="Times New Roman" pitchFamily="18" charset="0"/>
                <a:cs typeface="Times New Roman" pitchFamily="18" charset="0"/>
              </a:rPr>
              <a:t>der</a:t>
            </a:r>
            <a:r>
              <a:rPr lang="en-US" sz="1400" dirty="0" smtClean="0">
                <a:latin typeface="Times New Roman" pitchFamily="18" charset="0"/>
                <a:cs typeface="Times New Roman" pitchFamily="18" charset="0"/>
              </a:rPr>
              <a:t> Geer, J.A.J. </a:t>
            </a:r>
            <a:r>
              <a:rPr lang="en-US" sz="1400" dirty="0" err="1" smtClean="0">
                <a:latin typeface="Times New Roman" pitchFamily="18" charset="0"/>
                <a:cs typeface="Times New Roman" pitchFamily="18" charset="0"/>
              </a:rPr>
              <a:t>Hanraads</a:t>
            </a:r>
            <a:r>
              <a:rPr lang="en-US" sz="1400" dirty="0" smtClean="0">
                <a:latin typeface="Times New Roman" pitchFamily="18" charset="0"/>
                <a:cs typeface="Times New Roman" pitchFamily="18" charset="0"/>
              </a:rPr>
              <a:t>, R.A. Lupton, The art of writing a scientific article, J. Sci. </a:t>
            </a:r>
            <a:r>
              <a:rPr lang="en-US" sz="1400" dirty="0" err="1" smtClean="0">
                <a:latin typeface="Times New Roman" pitchFamily="18" charset="0"/>
                <a:cs typeface="Times New Roman" pitchFamily="18" charset="0"/>
              </a:rPr>
              <a:t>Commun</a:t>
            </a:r>
            <a:r>
              <a:rPr lang="en-US" sz="1400" dirty="0" smtClean="0">
                <a:latin typeface="Times New Roman" pitchFamily="18" charset="0"/>
                <a:cs typeface="Times New Roman" pitchFamily="18" charset="0"/>
              </a:rPr>
              <a:t>. 163 (2010) 51–59. </a:t>
            </a:r>
          </a:p>
          <a:p>
            <a:r>
              <a:rPr lang="en-US" sz="1400" dirty="0" smtClean="0">
                <a:latin typeface="Times New Roman" pitchFamily="18" charset="0"/>
                <a:cs typeface="Times New Roman" pitchFamily="18" charset="0"/>
              </a:rPr>
              <a:t>Reference to a book: </a:t>
            </a:r>
          </a:p>
          <a:p>
            <a:r>
              <a:rPr lang="en-US" sz="1400" dirty="0" smtClean="0">
                <a:latin typeface="Times New Roman" pitchFamily="18" charset="0"/>
                <a:cs typeface="Times New Roman" pitchFamily="18" charset="0"/>
              </a:rPr>
              <a:t>[2] W. </a:t>
            </a:r>
            <a:r>
              <a:rPr lang="en-US" sz="1400" dirty="0" err="1" smtClean="0">
                <a:latin typeface="Times New Roman" pitchFamily="18" charset="0"/>
                <a:cs typeface="Times New Roman" pitchFamily="18" charset="0"/>
              </a:rPr>
              <a:t>Strunk</a:t>
            </a:r>
            <a:r>
              <a:rPr lang="en-US" sz="1400" dirty="0" smtClean="0">
                <a:latin typeface="Times New Roman" pitchFamily="18" charset="0"/>
                <a:cs typeface="Times New Roman" pitchFamily="18" charset="0"/>
              </a:rPr>
              <a:t> Jr., E.B. White, The Elements of Style, fourth ed., Longman, New York, 2000. </a:t>
            </a:r>
          </a:p>
          <a:p>
            <a:r>
              <a:rPr lang="en-US" sz="1400" dirty="0" smtClean="0">
                <a:latin typeface="Times New Roman" pitchFamily="18" charset="0"/>
                <a:cs typeface="Times New Roman" pitchFamily="18" charset="0"/>
              </a:rPr>
              <a:t>Reference to a chapter in an edited book: </a:t>
            </a:r>
          </a:p>
          <a:p>
            <a:r>
              <a:rPr lang="en-US" sz="1400" dirty="0" smtClean="0">
                <a:latin typeface="Times New Roman" pitchFamily="18" charset="0"/>
                <a:cs typeface="Times New Roman" pitchFamily="18" charset="0"/>
              </a:rPr>
              <a:t>[3] G.R. </a:t>
            </a:r>
            <a:r>
              <a:rPr lang="en-US" sz="1400" dirty="0" err="1" smtClean="0">
                <a:latin typeface="Times New Roman" pitchFamily="18" charset="0"/>
                <a:cs typeface="Times New Roman" pitchFamily="18" charset="0"/>
              </a:rPr>
              <a:t>Mettam</a:t>
            </a:r>
            <a:r>
              <a:rPr lang="en-US" sz="1400" dirty="0" smtClean="0">
                <a:latin typeface="Times New Roman" pitchFamily="18" charset="0"/>
                <a:cs typeface="Times New Roman" pitchFamily="18" charset="0"/>
              </a:rPr>
              <a:t>, L.B. Adams, How to prepare an electronic version of your article, in: B.S. Jones, R.Z. Smith (Eds.), Introduction to the Electronic Age, E-Publishing Inc., New York, 2009, pp. 281–304.</a:t>
            </a:r>
            <a:endParaRPr lang="en-US" sz="14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srcRect/>
          <a:stretch>
            <a:fillRect/>
          </a:stretch>
        </p:blipFill>
        <p:spPr bwMode="auto">
          <a:xfrm>
            <a:off x="4714876" y="785794"/>
            <a:ext cx="4160520" cy="2743200"/>
          </a:xfrm>
          <a:prstGeom prst="rect">
            <a:avLst/>
          </a:prstGeom>
          <a:noFill/>
          <a:ln w="9525">
            <a:noFill/>
            <a:miter lim="800000"/>
            <a:headEnd/>
            <a:tailEnd/>
          </a:ln>
          <a:effectLst/>
        </p:spPr>
      </p:pic>
      <p:sp>
        <p:nvSpPr>
          <p:cNvPr id="6" name="Rectangle 5"/>
          <p:cNvSpPr/>
          <p:nvPr/>
        </p:nvSpPr>
        <p:spPr>
          <a:xfrm>
            <a:off x="1714480" y="1571612"/>
            <a:ext cx="2165401" cy="369332"/>
          </a:xfrm>
          <a:prstGeom prst="rect">
            <a:avLst/>
          </a:prstGeom>
        </p:spPr>
        <p:txBody>
          <a:bodyPr wrap="none">
            <a:spAutoFit/>
          </a:bodyPr>
          <a:lstStyle/>
          <a:p>
            <a:r>
              <a:rPr lang="en-US" dirty="0" smtClean="0"/>
              <a:t>http://cassi.cas.org/</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836712"/>
            <a:ext cx="3600400" cy="400110"/>
          </a:xfrm>
          <a:prstGeom prst="rect">
            <a:avLst/>
          </a:prstGeom>
          <a:noFill/>
          <a:ln>
            <a:solidFill>
              <a:schemeClr val="accent2">
                <a:lumMod val="75000"/>
              </a:schemeClr>
            </a:solidFill>
          </a:ln>
        </p:spPr>
        <p:txBody>
          <a:bodyPr wrap="square" rtlCol="0">
            <a:spAutoFit/>
          </a:bodyPr>
          <a:lstStyle/>
          <a:p>
            <a:pPr algn="ctr"/>
            <a:r>
              <a:rPr lang="sr-Latn-RS" sz="2000" b="1" dirty="0" smtClean="0">
                <a:latin typeface="Times New Roman" panose="02020603050405020304" pitchFamily="18" charset="0"/>
                <a:cs typeface="Times New Roman" panose="02020603050405020304" pitchFamily="18" charset="0"/>
              </a:rPr>
              <a:t>Jezik i stil stručnog rada</a:t>
            </a:r>
            <a:endParaRPr lang="sr-Latn-RS" sz="2000" b="1" dirty="0">
              <a:latin typeface="Times New Roman" panose="02020603050405020304" pitchFamily="18" charset="0"/>
              <a:cs typeface="Times New Roman" panose="02020603050405020304" pitchFamily="18" charset="0"/>
            </a:endParaRPr>
          </a:p>
        </p:txBody>
      </p:sp>
      <p:sp>
        <p:nvSpPr>
          <p:cNvPr id="3" name="Rectangle 2"/>
          <p:cNvSpPr/>
          <p:nvPr/>
        </p:nvSpPr>
        <p:spPr>
          <a:xfrm>
            <a:off x="539552" y="1412776"/>
            <a:ext cx="7776864" cy="2339102"/>
          </a:xfrm>
          <a:prstGeom prst="rect">
            <a:avLst/>
          </a:prstGeom>
        </p:spPr>
        <p:txBody>
          <a:bodyPr wrap="square">
            <a:spAutoFit/>
          </a:bodyPr>
          <a:lstStyle/>
          <a:p>
            <a:r>
              <a:rPr lang="sr-Latn-RS" sz="2000" b="1" dirty="0" smtClean="0">
                <a:latin typeface="Times New Roman" panose="02020603050405020304" pitchFamily="18" charset="0"/>
                <a:cs typeface="Times New Roman" panose="02020603050405020304" pitchFamily="18" charset="0"/>
              </a:rPr>
              <a:t>Naučni stil</a:t>
            </a:r>
          </a:p>
          <a:p>
            <a:pPr marL="285750" indent="-285750">
              <a:buFont typeface="Arial" panose="020B0604020202020204" pitchFamily="34" charset="0"/>
              <a:buChar char="•"/>
            </a:pPr>
            <a:r>
              <a:rPr lang="sr-Latn-RS" dirty="0" smtClean="0">
                <a:latin typeface="Times New Roman" panose="02020603050405020304" pitchFamily="18" charset="0"/>
                <a:cs typeface="Times New Roman" panose="02020603050405020304" pitchFamily="18" charset="0"/>
              </a:rPr>
              <a:t>Funkcija</a:t>
            </a:r>
            <a:r>
              <a:rPr lang="sr-Latn-RS" dirty="0">
                <a:latin typeface="Times New Roman" panose="02020603050405020304" pitchFamily="18" charset="0"/>
                <a:cs typeface="Times New Roman" panose="02020603050405020304" pitchFamily="18" charset="0"/>
              </a:rPr>
              <a:t>: informisanje naučne javnosti (a ne ekspresija ličnih uverenja)</a:t>
            </a: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Jezik mora biti gramatički ispravan, semantički precizan i sintaksički razumljiv</a:t>
            </a:r>
          </a:p>
          <a:p>
            <a:pPr marL="285750" indent="-28575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Logička zasnovanost teksta i upotreba naučnih termina</a:t>
            </a:r>
          </a:p>
          <a:p>
            <a:pPr lvl="1"/>
            <a:endParaRPr lang="sr-Latn-RS"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
            </a:pPr>
            <a:r>
              <a:rPr lang="sr-Latn-RS" dirty="0" smtClean="0">
                <a:latin typeface="Times New Roman" panose="02020603050405020304" pitchFamily="18" charset="0"/>
                <a:cs typeface="Times New Roman" panose="02020603050405020304" pitchFamily="18" charset="0"/>
              </a:rPr>
              <a:t>Na </a:t>
            </a:r>
            <a:r>
              <a:rPr lang="sr-Latn-RS" dirty="0">
                <a:latin typeface="Times New Roman" panose="02020603050405020304" pitchFamily="18" charset="0"/>
                <a:cs typeface="Times New Roman" panose="02020603050405020304" pitchFamily="18" charset="0"/>
              </a:rPr>
              <a:t>koje načine se može razvijati naučni stil? </a:t>
            </a:r>
            <a:endParaRPr lang="sr-Latn-RS" dirty="0" smtClean="0">
              <a:latin typeface="Times New Roman" panose="02020603050405020304" pitchFamily="18" charset="0"/>
              <a:cs typeface="Times New Roman" panose="02020603050405020304" pitchFamily="18" charset="0"/>
            </a:endParaRPr>
          </a:p>
          <a:p>
            <a:pPr lvl="1"/>
            <a:r>
              <a:rPr lang="sr-Latn-RS" dirty="0">
                <a:latin typeface="Times New Roman" panose="02020603050405020304" pitchFamily="18" charset="0"/>
                <a:cs typeface="Times New Roman" panose="02020603050405020304" pitchFamily="18" charset="0"/>
              </a:rPr>
              <a:t>	</a:t>
            </a:r>
            <a:r>
              <a:rPr lang="sr-Latn-RS" dirty="0" smtClean="0">
                <a:latin typeface="Times New Roman" panose="02020603050405020304" pitchFamily="18" charset="0"/>
                <a:cs typeface="Times New Roman" panose="02020603050405020304" pitchFamily="18" charset="0"/>
              </a:rPr>
              <a:t>Čitanjem </a:t>
            </a:r>
            <a:r>
              <a:rPr lang="sr-Latn-RS" dirty="0">
                <a:latin typeface="Times New Roman" panose="02020603050405020304" pitchFamily="18" charset="0"/>
                <a:cs typeface="Times New Roman" panose="02020603050405020304" pitchFamily="18" charset="0"/>
              </a:rPr>
              <a:t>naučne literature</a:t>
            </a:r>
          </a:p>
          <a:p>
            <a:pPr lvl="1"/>
            <a:r>
              <a:rPr lang="sr-Latn-RS" dirty="0" smtClean="0">
                <a:latin typeface="Times New Roman" panose="02020603050405020304" pitchFamily="18" charset="0"/>
                <a:cs typeface="Times New Roman" panose="02020603050405020304" pitchFamily="18" charset="0"/>
              </a:rPr>
              <a:t>	Pisanjem </a:t>
            </a:r>
            <a:r>
              <a:rPr lang="sr-Latn-RS" dirty="0">
                <a:latin typeface="Times New Roman" panose="02020603050405020304" pitchFamily="18" charset="0"/>
                <a:cs typeface="Times New Roman" panose="02020603050405020304" pitchFamily="18" charset="0"/>
              </a:rPr>
              <a:t>naučnih </a:t>
            </a:r>
            <a:r>
              <a:rPr lang="sr-Latn-RS" dirty="0" smtClean="0">
                <a:latin typeface="Times New Roman" panose="02020603050405020304" pitchFamily="18" charset="0"/>
                <a:cs typeface="Times New Roman" panose="02020603050405020304" pitchFamily="18" charset="0"/>
              </a:rPr>
              <a:t>dela</a:t>
            </a:r>
            <a:endParaRPr lang="sr-Latn-RS" dirty="0">
              <a:latin typeface="Times New Roman" panose="02020603050405020304" pitchFamily="18" charset="0"/>
              <a:cs typeface="Times New Roman" panose="02020603050405020304" pitchFamily="18" charset="0"/>
            </a:endParaRPr>
          </a:p>
        </p:txBody>
      </p:sp>
      <p:sp>
        <p:nvSpPr>
          <p:cNvPr id="4" name="Rectangle 3"/>
          <p:cNvSpPr/>
          <p:nvPr/>
        </p:nvSpPr>
        <p:spPr>
          <a:xfrm>
            <a:off x="503548" y="3920276"/>
            <a:ext cx="8280920" cy="2893100"/>
          </a:xfrm>
          <a:prstGeom prst="rect">
            <a:avLst/>
          </a:prstGeom>
        </p:spPr>
        <p:txBody>
          <a:bodyPr wrap="square">
            <a:spAutoFit/>
          </a:bodyPr>
          <a:lstStyle/>
          <a:p>
            <a:r>
              <a:rPr lang="sr-Latn-RS" sz="2000" b="1" dirty="0" smtClean="0">
                <a:latin typeface="Times New Roman" panose="02020603050405020304" pitchFamily="18" charset="0"/>
                <a:cs typeface="Times New Roman" panose="02020603050405020304" pitchFamily="18" charset="0"/>
              </a:rPr>
              <a:t>Odlike naučnog teksta</a:t>
            </a:r>
            <a:endParaRPr lang="sr-Latn-RS" sz="20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sr-Latn-RS" b="1" dirty="0" smtClean="0">
                <a:latin typeface="Times New Roman" panose="02020603050405020304" pitchFamily="18" charset="0"/>
                <a:cs typeface="Times New Roman" panose="02020603050405020304" pitchFamily="18" charset="0"/>
              </a:rPr>
              <a:t>Informativnost </a:t>
            </a:r>
            <a:r>
              <a:rPr lang="sr-Latn-RS" dirty="0" smtClean="0">
                <a:latin typeface="Times New Roman" panose="02020603050405020304" pitchFamily="18" charset="0"/>
                <a:cs typeface="Times New Roman" panose="02020603050405020304" pitchFamily="18" charset="0"/>
              </a:rPr>
              <a:t>(</a:t>
            </a:r>
            <a:r>
              <a:rPr lang="sr-Latn-RS" dirty="0">
                <a:latin typeface="Times New Roman" panose="02020603050405020304" pitchFamily="18" charset="0"/>
                <a:cs typeface="Times New Roman" panose="02020603050405020304" pitchFamily="18" charset="0"/>
              </a:rPr>
              <a:t>tekst treba da informiše čitaoca o temi istraživanja)</a:t>
            </a:r>
          </a:p>
          <a:p>
            <a:pPr marL="285750" indent="-285750">
              <a:buFont typeface="Arial" panose="020B0604020202020204" pitchFamily="34" charset="0"/>
              <a:buChar char="•"/>
            </a:pPr>
            <a:r>
              <a:rPr lang="vi-VN" b="1" dirty="0" smtClean="0">
                <a:latin typeface="Times New Roman" panose="02020603050405020304" pitchFamily="18" charset="0"/>
                <a:cs typeface="Times New Roman" panose="02020603050405020304" pitchFamily="18" charset="0"/>
              </a:rPr>
              <a:t>Jasnoća</a:t>
            </a:r>
            <a:r>
              <a:rPr lang="vi-VN" dirty="0" smtClean="0">
                <a:latin typeface="Times New Roman" panose="02020603050405020304" pitchFamily="18" charset="0"/>
                <a:cs typeface="Times New Roman" panose="02020603050405020304" pitchFamily="18" charset="0"/>
              </a:rPr>
              <a:t>(određenje </a:t>
            </a:r>
            <a:r>
              <a:rPr lang="vi-VN" dirty="0">
                <a:latin typeface="Times New Roman" panose="02020603050405020304" pitchFamily="18" charset="0"/>
                <a:cs typeface="Times New Roman" panose="02020603050405020304" pitchFamily="18" charset="0"/>
              </a:rPr>
              <a:t>naučnih pojmova, navođenje ilustrativnih primera)Izbegavati nejasne metafore, lokalizme, arhaizme i strane termine</a:t>
            </a:r>
          </a:p>
          <a:p>
            <a:pPr marL="285750" indent="-285750">
              <a:buFont typeface="Arial" panose="020B0604020202020204" pitchFamily="34" charset="0"/>
              <a:buChar char="•"/>
            </a:pPr>
            <a:r>
              <a:rPr lang="sr-Latn-RS" b="1" dirty="0" smtClean="0">
                <a:latin typeface="Times New Roman" panose="02020603050405020304" pitchFamily="18" charset="0"/>
                <a:cs typeface="Times New Roman" panose="02020603050405020304" pitchFamily="18" charset="0"/>
              </a:rPr>
              <a:t>Logičnost</a:t>
            </a:r>
            <a:r>
              <a:rPr lang="sr-Latn-RS" dirty="0" smtClean="0">
                <a:latin typeface="Times New Roman" panose="02020603050405020304" pitchFamily="18" charset="0"/>
                <a:cs typeface="Times New Roman" panose="02020603050405020304" pitchFamily="18" charset="0"/>
              </a:rPr>
              <a:t>(valjano </a:t>
            </a:r>
            <a:r>
              <a:rPr lang="sr-Latn-RS" dirty="0">
                <a:latin typeface="Times New Roman" panose="02020603050405020304" pitchFamily="18" charset="0"/>
                <a:cs typeface="Times New Roman" panose="02020603050405020304" pitchFamily="18" charset="0"/>
              </a:rPr>
              <a:t>i dosledno povezivanje pojmova)</a:t>
            </a:r>
          </a:p>
          <a:p>
            <a:pPr marL="285750" indent="-285750">
              <a:buFont typeface="Arial" panose="020B0604020202020204" pitchFamily="34" charset="0"/>
              <a:buChar char="•"/>
            </a:pPr>
            <a:r>
              <a:rPr lang="it-IT" b="1" dirty="0" smtClean="0">
                <a:latin typeface="Times New Roman" panose="02020603050405020304" pitchFamily="18" charset="0"/>
                <a:cs typeface="Times New Roman" panose="02020603050405020304" pitchFamily="18" charset="0"/>
              </a:rPr>
              <a:t>Sažetost</a:t>
            </a:r>
            <a:endParaRPr lang="sr-Latn-RS" b="1" dirty="0" smtClean="0">
              <a:latin typeface="Times New Roman" panose="02020603050405020304" pitchFamily="18" charset="0"/>
              <a:cs typeface="Times New Roman" panose="02020603050405020304" pitchFamily="18" charset="0"/>
            </a:endParaRPr>
          </a:p>
          <a:p>
            <a:r>
              <a:rPr lang="sr-Latn-RS" b="1" dirty="0">
                <a:latin typeface="Times New Roman" panose="02020603050405020304" pitchFamily="18" charset="0"/>
                <a:cs typeface="Times New Roman" panose="02020603050405020304" pitchFamily="18" charset="0"/>
              </a:rPr>
              <a:t>	</a:t>
            </a:r>
            <a:r>
              <a:rPr lang="it-IT" dirty="0" smtClean="0">
                <a:latin typeface="Times New Roman" panose="02020603050405020304" pitchFamily="18" charset="0"/>
                <a:cs typeface="Times New Roman" panose="02020603050405020304" pitchFamily="18" charset="0"/>
              </a:rPr>
              <a:t>Rečenice </a:t>
            </a:r>
            <a:r>
              <a:rPr lang="it-IT" dirty="0">
                <a:latin typeface="Times New Roman" panose="02020603050405020304" pitchFamily="18" charset="0"/>
                <a:cs typeface="Times New Roman" panose="02020603050405020304" pitchFamily="18" charset="0"/>
              </a:rPr>
              <a:t>ne treba da budu predugačke</a:t>
            </a:r>
          </a:p>
          <a:p>
            <a:r>
              <a:rPr lang="sr-Latn-RS" dirty="0" smtClean="0">
                <a:latin typeface="Times New Roman" panose="02020603050405020304" pitchFamily="18" charset="0"/>
                <a:cs typeface="Times New Roman" panose="02020603050405020304" pitchFamily="18" charset="0"/>
              </a:rPr>
              <a:t>	Ne </a:t>
            </a:r>
            <a:r>
              <a:rPr lang="sr-Latn-RS" dirty="0">
                <a:latin typeface="Times New Roman" panose="02020603050405020304" pitchFamily="18" charset="0"/>
                <a:cs typeface="Times New Roman" panose="02020603050405020304" pitchFamily="18" charset="0"/>
              </a:rPr>
              <a:t>treba ponavljati ono što je već na neki način rečeno</a:t>
            </a:r>
          </a:p>
          <a:p>
            <a:r>
              <a:rPr lang="sr-Latn-RS" dirty="0" smtClean="0">
                <a:latin typeface="Times New Roman" panose="02020603050405020304" pitchFamily="18" charset="0"/>
                <a:cs typeface="Times New Roman" panose="02020603050405020304" pitchFamily="18" charset="0"/>
              </a:rPr>
              <a:t>	Ne </a:t>
            </a:r>
            <a:r>
              <a:rPr lang="sr-Latn-RS" dirty="0">
                <a:latin typeface="Times New Roman" panose="02020603050405020304" pitchFamily="18" charset="0"/>
                <a:cs typeface="Times New Roman" panose="02020603050405020304" pitchFamily="18" charset="0"/>
              </a:rPr>
              <a:t>treba objašnjavati opširno ono što je po sebi dovoljno razumljivo</a:t>
            </a:r>
          </a:p>
          <a:p>
            <a:r>
              <a:rPr lang="sr-Latn-RS" dirty="0" smtClean="0">
                <a:latin typeface="Times New Roman" panose="02020603050405020304" pitchFamily="18" charset="0"/>
                <a:cs typeface="Times New Roman" panose="02020603050405020304" pitchFamily="18" charset="0"/>
              </a:rPr>
              <a:t>	Ne </a:t>
            </a:r>
            <a:r>
              <a:rPr lang="sr-Latn-RS" dirty="0">
                <a:latin typeface="Times New Roman" panose="02020603050405020304" pitchFamily="18" charset="0"/>
                <a:cs typeface="Times New Roman" panose="02020603050405020304" pitchFamily="18" charset="0"/>
              </a:rPr>
              <a:t>treba unositi u delo ono što nije u neposrednoj vezi sa </a:t>
            </a:r>
            <a:r>
              <a:rPr lang="sr-Latn-RS" dirty="0" smtClean="0">
                <a:latin typeface="Times New Roman" panose="02020603050405020304" pitchFamily="18" charset="0"/>
                <a:cs typeface="Times New Roman" panose="02020603050405020304" pitchFamily="18" charset="0"/>
              </a:rPr>
              <a:t>temom</a:t>
            </a:r>
            <a:endParaRPr lang="sr-Latn-RS" dirty="0">
              <a:latin typeface="Times New Roman" panose="02020603050405020304" pitchFamily="18" charset="0"/>
              <a:cs typeface="Times New Roman" panose="02020603050405020304" pitchFamily="18" charset="0"/>
            </a:endParaRPr>
          </a:p>
        </p:txBody>
      </p:sp>
      <p:sp>
        <p:nvSpPr>
          <p:cNvPr id="5" name="TextBox 4"/>
          <p:cNvSpPr txBox="1"/>
          <p:nvPr/>
        </p:nvSpPr>
        <p:spPr>
          <a:xfrm>
            <a:off x="3571868" y="0"/>
            <a:ext cx="5000660"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6" name="Picture 5"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Tree>
    <p:extLst>
      <p:ext uri="{BB962C8B-B14F-4D97-AF65-F5344CB8AC3E}">
        <p14:creationId xmlns:p14="http://schemas.microsoft.com/office/powerpoint/2010/main" val="1181881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052736"/>
            <a:ext cx="4068452" cy="400110"/>
          </a:xfrm>
          <a:prstGeom prst="rect">
            <a:avLst/>
          </a:prstGeom>
          <a:noFill/>
        </p:spPr>
        <p:txBody>
          <a:bodyPr wrap="square" rtlCol="0">
            <a:spAutoFit/>
          </a:bodyPr>
          <a:lstStyle/>
          <a:p>
            <a:r>
              <a:rPr lang="sr-Latn-RS" sz="2000" b="1" dirty="0">
                <a:latin typeface="Times New Roman" panose="02020603050405020304" pitchFamily="18" charset="0"/>
                <a:cs typeface="Times New Roman" panose="02020603050405020304" pitchFamily="18" charset="0"/>
              </a:rPr>
              <a:t>Izbor reči i formulisanje rečenica</a:t>
            </a:r>
            <a:endParaRPr lang="sr-Latn-RS" sz="2000" b="1" dirty="0">
              <a:latin typeface="Times New Roman" panose="02020603050405020304" pitchFamily="18" charset="0"/>
              <a:cs typeface="Times New Roman" panose="02020603050405020304" pitchFamily="18" charset="0"/>
            </a:endParaRPr>
          </a:p>
        </p:txBody>
      </p:sp>
      <p:sp>
        <p:nvSpPr>
          <p:cNvPr id="3" name="Rectangle 2"/>
          <p:cNvSpPr/>
          <p:nvPr/>
        </p:nvSpPr>
        <p:spPr>
          <a:xfrm>
            <a:off x="755576" y="1844824"/>
            <a:ext cx="8136904" cy="4247317"/>
          </a:xfrm>
          <a:prstGeom prst="rect">
            <a:avLst/>
          </a:prstGeom>
        </p:spPr>
        <p:txBody>
          <a:bodyPr wrap="square">
            <a:spAutoFit/>
          </a:bodyPr>
          <a:lstStyle/>
          <a:p>
            <a:r>
              <a:rPr lang="sr-Latn-RS" dirty="0">
                <a:latin typeface="Times New Roman" panose="02020603050405020304" pitchFamily="18" charset="0"/>
                <a:cs typeface="Times New Roman" panose="02020603050405020304" pitchFamily="18" charset="0"/>
              </a:rPr>
              <a:t>Treba koristiti izraze kojima se precizno izražavaju naučni </a:t>
            </a:r>
            <a:r>
              <a:rPr lang="sr-Latn-RS" dirty="0" smtClean="0">
                <a:latin typeface="Times New Roman" panose="02020603050405020304" pitchFamily="18" charset="0"/>
                <a:cs typeface="Times New Roman" panose="02020603050405020304" pitchFamily="18" charset="0"/>
              </a:rPr>
              <a:t>pojmovi</a:t>
            </a:r>
          </a:p>
          <a:p>
            <a:endParaRPr lang="sr-Latn-RS" dirty="0">
              <a:latin typeface="Times New Roman" panose="02020603050405020304" pitchFamily="18" charset="0"/>
              <a:cs typeface="Times New Roman" panose="02020603050405020304" pitchFamily="18" charset="0"/>
            </a:endParaRPr>
          </a:p>
          <a:p>
            <a:endParaRPr lang="sr-Latn-RS" dirty="0">
              <a:latin typeface="Times New Roman" panose="02020603050405020304" pitchFamily="18" charset="0"/>
              <a:cs typeface="Times New Roman" panose="02020603050405020304" pitchFamily="18" charset="0"/>
            </a:endParaRPr>
          </a:p>
          <a:p>
            <a:r>
              <a:rPr lang="sr-Latn-RS" dirty="0">
                <a:latin typeface="Times New Roman" panose="02020603050405020304" pitchFamily="18" charset="0"/>
                <a:cs typeface="Times New Roman" panose="02020603050405020304" pitchFamily="18" charset="0"/>
              </a:rPr>
              <a:t>Treba izbegavati:</a:t>
            </a:r>
          </a:p>
          <a:p>
            <a:pPr marL="285750" indent="-285750">
              <a:buFont typeface="Arial" panose="020B0604020202020204" pitchFamily="34" charset="0"/>
              <a:buChar char="•"/>
            </a:pPr>
            <a:r>
              <a:rPr lang="it-IT" dirty="0">
                <a:latin typeface="Times New Roman" panose="02020603050405020304" pitchFamily="18" charset="0"/>
                <a:cs typeface="Times New Roman" panose="02020603050405020304" pitchFamily="18" charset="0"/>
              </a:rPr>
              <a:t>pleonazme („prošla istorija“, „čak štaviše“)</a:t>
            </a: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kolokvijalne </a:t>
            </a:r>
            <a:r>
              <a:rPr lang="sr-Latn-RS" dirty="0" smtClean="0">
                <a:latin typeface="Times New Roman" panose="02020603050405020304" pitchFamily="18" charset="0"/>
                <a:cs typeface="Times New Roman" panose="02020603050405020304" pitchFamily="18" charset="0"/>
              </a:rPr>
              <a:t>termine </a:t>
            </a:r>
            <a:r>
              <a:rPr lang="sr-Latn-RS" dirty="0">
                <a:latin typeface="Times New Roman" panose="02020603050405020304" pitchFamily="18" charset="0"/>
                <a:cs typeface="Times New Roman" panose="02020603050405020304" pitchFamily="18" charset="0"/>
              </a:rPr>
              <a:t>(„pomračeni um“, „genijalac“)</a:t>
            </a: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zagonetno izražavanje i nepotrebne obrte u rečenici</a:t>
            </a: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kvantifikative bez konkretnog značenja („bezbroj puta“, „stotine slučajeva“)</a:t>
            </a: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stilske nepravilnosti („u vezi toga“, „trebamo da“, „najoptimalniji“)</a:t>
            </a:r>
          </a:p>
          <a:p>
            <a:pPr marL="285750" indent="-28575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arogantnost („kao što dobro znamo“, „svako zna da...“)</a:t>
            </a:r>
          </a:p>
          <a:p>
            <a:pPr marL="285750" indent="-28575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prazne procene („ovde nešto nije u redu“, „ne dopada nam se“)</a:t>
            </a:r>
          </a:p>
          <a:p>
            <a:pPr marL="285750" indent="-285750">
              <a:buFont typeface="Arial" panose="020B0604020202020204" pitchFamily="34" charset="0"/>
              <a:buChar char="•"/>
            </a:pPr>
            <a:r>
              <a:rPr lang="pt-BR" dirty="0">
                <a:latin typeface="Times New Roman" panose="02020603050405020304" pitchFamily="18" charset="0"/>
                <a:cs typeface="Times New Roman" panose="02020603050405020304" pitchFamily="18" charset="0"/>
              </a:rPr>
              <a:t>nejasna određenja („neki tvrde da...“)</a:t>
            </a: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nepravilnu upotrebu glagolskih vremena i padeža </a:t>
            </a: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korišćenje prevelikog broja sinonima za označavanje istog pojma</a:t>
            </a: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a:t>
            </a:r>
          </a:p>
        </p:txBody>
      </p:sp>
      <p:sp>
        <p:nvSpPr>
          <p:cNvPr id="4" name="TextBox 3"/>
          <p:cNvSpPr txBox="1"/>
          <p:nvPr/>
        </p:nvSpPr>
        <p:spPr>
          <a:xfrm>
            <a:off x="3571868" y="0"/>
            <a:ext cx="5000660"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5" name="Picture 4"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Tree>
    <p:extLst>
      <p:ext uri="{BB962C8B-B14F-4D97-AF65-F5344CB8AC3E}">
        <p14:creationId xmlns:p14="http://schemas.microsoft.com/office/powerpoint/2010/main" val="36946591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124744"/>
            <a:ext cx="2953244" cy="400110"/>
          </a:xfrm>
          <a:prstGeom prst="rect">
            <a:avLst/>
          </a:prstGeom>
        </p:spPr>
        <p:txBody>
          <a:bodyPr wrap="none">
            <a:spAutoFit/>
          </a:bodyPr>
          <a:lstStyle/>
          <a:p>
            <a:r>
              <a:rPr lang="it-IT" sz="2000" b="1" dirty="0">
                <a:latin typeface="Times New Roman" panose="02020603050405020304" pitchFamily="18" charset="0"/>
                <a:cs typeface="Times New Roman" panose="02020603050405020304" pitchFamily="18" charset="0"/>
              </a:rPr>
              <a:t>Strane reči i strani autori</a:t>
            </a:r>
            <a:endParaRPr lang="sr-Latn-RS" sz="2000" b="1" dirty="0">
              <a:latin typeface="Times New Roman" panose="02020603050405020304" pitchFamily="18" charset="0"/>
              <a:cs typeface="Times New Roman" panose="02020603050405020304" pitchFamily="18" charset="0"/>
            </a:endParaRPr>
          </a:p>
        </p:txBody>
      </p:sp>
      <p:sp>
        <p:nvSpPr>
          <p:cNvPr id="3" name="Rectangle 2"/>
          <p:cNvSpPr/>
          <p:nvPr/>
        </p:nvSpPr>
        <p:spPr>
          <a:xfrm>
            <a:off x="394625" y="1772816"/>
            <a:ext cx="8208912" cy="3693319"/>
          </a:xfrm>
          <a:prstGeom prst="rect">
            <a:avLst/>
          </a:prstGeom>
        </p:spPr>
        <p:txBody>
          <a:bodyPr wrap="square">
            <a:spAutoFit/>
          </a:bodyPr>
          <a:lstStyle/>
          <a:p>
            <a:r>
              <a:rPr lang="pl-PL" b="1" dirty="0">
                <a:latin typeface="Times New Roman" panose="02020603050405020304" pitchFamily="18" charset="0"/>
                <a:cs typeface="Times New Roman" panose="02020603050405020304" pitchFamily="18" charset="0"/>
              </a:rPr>
              <a:t>Strane termine </a:t>
            </a:r>
            <a:r>
              <a:rPr lang="pl-PL" dirty="0">
                <a:latin typeface="Times New Roman" panose="02020603050405020304" pitchFamily="18" charset="0"/>
                <a:cs typeface="Times New Roman" panose="02020603050405020304" pitchFamily="18" charset="0"/>
              </a:rPr>
              <a:t>treba izbegavati kad god je to moguće</a:t>
            </a:r>
          </a:p>
          <a:p>
            <a:r>
              <a:rPr lang="sr-Latn-RS" dirty="0">
                <a:latin typeface="Times New Roman" panose="02020603050405020304" pitchFamily="18" charset="0"/>
                <a:cs typeface="Times New Roman" panose="02020603050405020304" pitchFamily="18" charset="0"/>
              </a:rPr>
              <a:t>Ukoliko nije moguće, treba ih prevesti, a u zagradi ostaviti izvorni termin</a:t>
            </a:r>
          </a:p>
          <a:p>
            <a:r>
              <a:rPr lang="sr-Latn-RS" dirty="0">
                <a:latin typeface="Times New Roman" panose="02020603050405020304" pitchFamily="18" charset="0"/>
                <a:cs typeface="Times New Roman" panose="02020603050405020304" pitchFamily="18" charset="0"/>
              </a:rPr>
              <a:t>npr. modelovanje strukturalnim jednačinama (eng. structural equation modeling)</a:t>
            </a:r>
          </a:p>
          <a:p>
            <a:endParaRPr lang="sr-Latn-RS" dirty="0">
              <a:latin typeface="Times New Roman" panose="02020603050405020304" pitchFamily="18" charset="0"/>
              <a:cs typeface="Times New Roman" panose="02020603050405020304" pitchFamily="18" charset="0"/>
            </a:endParaRPr>
          </a:p>
          <a:p>
            <a:r>
              <a:rPr lang="sr-Latn-RS" b="1" dirty="0">
                <a:latin typeface="Times New Roman" panose="02020603050405020304" pitchFamily="18" charset="0"/>
                <a:cs typeface="Times New Roman" panose="02020603050405020304" pitchFamily="18" charset="0"/>
              </a:rPr>
              <a:t>Transkripcija imena stranih autora</a:t>
            </a:r>
            <a:endParaRPr lang="sr-Latn-R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Imena stranih autora se pišu prema pravilima jezika na </a:t>
            </a:r>
            <a:r>
              <a:rPr lang="sr-Latn-RS" dirty="0" smtClean="0">
                <a:latin typeface="Times New Roman" panose="02020603050405020304" pitchFamily="18" charset="0"/>
                <a:cs typeface="Times New Roman" panose="02020603050405020304" pitchFamily="18" charset="0"/>
              </a:rPr>
              <a:t>kojem </a:t>
            </a:r>
            <a:r>
              <a:rPr lang="sr-Latn-RS" dirty="0">
                <a:latin typeface="Times New Roman" panose="02020603050405020304" pitchFamily="18" charset="0"/>
                <a:cs typeface="Times New Roman" panose="02020603050405020304" pitchFamily="18" charset="0"/>
              </a:rPr>
              <a:t>se piše rad</a:t>
            </a:r>
          </a:p>
          <a:p>
            <a:pPr marL="285750"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U zagradi se piše prezime autora na izvornom jeziku i godina objavljivanja </a:t>
            </a:r>
            <a:r>
              <a:rPr lang="sr-Latn-RS" dirty="0" smtClean="0">
                <a:latin typeface="Times New Roman" panose="02020603050405020304" pitchFamily="18" charset="0"/>
                <a:cs typeface="Times New Roman" panose="02020603050405020304" pitchFamily="18" charset="0"/>
              </a:rPr>
              <a:t>rada</a:t>
            </a:r>
          </a:p>
          <a:p>
            <a:r>
              <a:rPr lang="sr-Latn-RS" sz="1500" dirty="0">
                <a:latin typeface="Times New Roman" panose="02020603050405020304" pitchFamily="18" charset="0"/>
                <a:cs typeface="Times New Roman" panose="02020603050405020304" pitchFamily="18" charset="0"/>
              </a:rPr>
              <a:t>	</a:t>
            </a:r>
            <a:r>
              <a:rPr lang="sr-Latn-RS" sz="1500" dirty="0" smtClean="0">
                <a:latin typeface="Times New Roman" panose="02020603050405020304" pitchFamily="18" charset="0"/>
                <a:cs typeface="Times New Roman" panose="02020603050405020304" pitchFamily="18" charset="0"/>
              </a:rPr>
              <a:t>-    </a:t>
            </a:r>
            <a:r>
              <a:rPr lang="sr-Latn-RS" dirty="0" smtClean="0">
                <a:latin typeface="Times New Roman" panose="02020603050405020304" pitchFamily="18" charset="0"/>
                <a:cs typeface="Times New Roman" panose="02020603050405020304" pitchFamily="18" charset="0"/>
              </a:rPr>
              <a:t>Primer </a:t>
            </a:r>
            <a:r>
              <a:rPr lang="sr-Latn-RS" dirty="0">
                <a:latin typeface="Times New Roman" panose="02020603050405020304" pitchFamily="18" charset="0"/>
                <a:cs typeface="Times New Roman" panose="02020603050405020304" pitchFamily="18" charset="0"/>
              </a:rPr>
              <a:t>transkripcije –Šmit (Schmidt, 1960</a:t>
            </a:r>
            <a:r>
              <a:rPr lang="sr-Latn-RS" dirty="0" smtClean="0">
                <a:latin typeface="Times New Roman" panose="02020603050405020304" pitchFamily="18" charset="0"/>
                <a:cs typeface="Times New Roman" panose="02020603050405020304" pitchFamily="18" charset="0"/>
              </a:rPr>
              <a:t>)</a:t>
            </a:r>
            <a:endParaRPr lang="sr-Latn-RS" dirty="0">
              <a:latin typeface="Times New Roman" panose="02020603050405020304" pitchFamily="18" charset="0"/>
              <a:cs typeface="Times New Roman" panose="02020603050405020304" pitchFamily="18" charset="0"/>
            </a:endParaRPr>
          </a:p>
          <a:p>
            <a:pPr marL="1200150" lvl="2" indent="-285750">
              <a:buFontTx/>
              <a:buChar char="-"/>
            </a:pPr>
            <a:r>
              <a:rPr lang="sr-Latn-RS" dirty="0" smtClean="0">
                <a:latin typeface="Times New Roman" panose="02020603050405020304" pitchFamily="18" charset="0"/>
                <a:cs typeface="Times New Roman" panose="02020603050405020304" pitchFamily="18" charset="0"/>
              </a:rPr>
              <a:t>Kako </a:t>
            </a:r>
            <a:r>
              <a:rPr lang="sr-Latn-RS" dirty="0">
                <a:latin typeface="Times New Roman" panose="02020603050405020304" pitchFamily="18" charset="0"/>
                <a:cs typeface="Times New Roman" panose="02020603050405020304" pitchFamily="18" charset="0"/>
              </a:rPr>
              <a:t>se izgovaraju prezimena</a:t>
            </a:r>
            <a:r>
              <a:rPr lang="sr-Latn-RS" dirty="0" smtClean="0">
                <a:latin typeface="Times New Roman" panose="02020603050405020304" pitchFamily="18" charset="0"/>
                <a:cs typeface="Times New Roman" panose="02020603050405020304" pitchFamily="18" charset="0"/>
              </a:rPr>
              <a:t>?</a:t>
            </a:r>
          </a:p>
          <a:p>
            <a:pPr lvl="2"/>
            <a:r>
              <a:rPr lang="sr-Latn-RS" dirty="0">
                <a:latin typeface="Times New Roman" panose="02020603050405020304" pitchFamily="18" charset="0"/>
                <a:cs typeface="Times New Roman" panose="02020603050405020304" pitchFamily="18" charset="0"/>
              </a:rPr>
              <a:t>	</a:t>
            </a:r>
            <a:r>
              <a:rPr lang="sr-Latn-RS" dirty="0" smtClean="0">
                <a:latin typeface="Times New Roman" panose="02020603050405020304" pitchFamily="18" charset="0"/>
                <a:cs typeface="Times New Roman" panose="02020603050405020304" pitchFamily="18" charset="0"/>
              </a:rPr>
              <a:t>howjsay.com</a:t>
            </a:r>
            <a:endParaRPr lang="sr-Latn-RS" dirty="0">
              <a:latin typeface="Times New Roman" panose="02020603050405020304" pitchFamily="18" charset="0"/>
              <a:cs typeface="Times New Roman" panose="02020603050405020304" pitchFamily="18" charset="0"/>
            </a:endParaRPr>
          </a:p>
          <a:p>
            <a:pPr lvl="2"/>
            <a:r>
              <a:rPr lang="sr-Latn-RS" dirty="0" smtClean="0">
                <a:latin typeface="Times New Roman" panose="02020603050405020304" pitchFamily="18" charset="0"/>
                <a:cs typeface="Times New Roman" panose="02020603050405020304" pitchFamily="18" charset="0"/>
              </a:rPr>
              <a:t>	pronouncenames.com</a:t>
            </a:r>
            <a:endParaRPr lang="sr-Latn-RS" dirty="0">
              <a:latin typeface="Times New Roman" panose="02020603050405020304" pitchFamily="18" charset="0"/>
              <a:cs typeface="Times New Roman" panose="02020603050405020304" pitchFamily="18" charset="0"/>
            </a:endParaRPr>
          </a:p>
          <a:p>
            <a:pPr lvl="2"/>
            <a:endParaRPr lang="sr-Latn-RS" dirty="0">
              <a:latin typeface="Times New Roman" panose="02020603050405020304" pitchFamily="18" charset="0"/>
              <a:cs typeface="Times New Roman" panose="02020603050405020304" pitchFamily="18" charset="0"/>
            </a:endParaRPr>
          </a:p>
          <a:p>
            <a:pPr lvl="2"/>
            <a:endParaRPr lang="sr-Latn-RS"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4077072"/>
            <a:ext cx="2917931" cy="2536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571868" y="0"/>
            <a:ext cx="5000660"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6" name="Picture 5" descr="C:\Users\Jelena\Downloads\grb-600 (1).png"/>
          <p:cNvPicPr>
            <a:picLocks noChangeAspect="1" noChangeArrowheads="1"/>
          </p:cNvPicPr>
          <p:nvPr/>
        </p:nvPicPr>
        <p:blipFill>
          <a:blip r:embed="rId3" cstate="print"/>
          <a:srcRect/>
          <a:stretch>
            <a:fillRect/>
          </a:stretch>
        </p:blipFill>
        <p:spPr bwMode="auto">
          <a:xfrm>
            <a:off x="84250" y="71414"/>
            <a:ext cx="724664" cy="685802"/>
          </a:xfrm>
          <a:prstGeom prst="rect">
            <a:avLst/>
          </a:prstGeom>
          <a:noFill/>
        </p:spPr>
      </p:pic>
    </p:spTree>
    <p:extLst>
      <p:ext uri="{BB962C8B-B14F-4D97-AF65-F5344CB8AC3E}">
        <p14:creationId xmlns:p14="http://schemas.microsoft.com/office/powerpoint/2010/main" val="6406112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1052736"/>
            <a:ext cx="4288738" cy="400110"/>
          </a:xfrm>
          <a:prstGeom prst="rect">
            <a:avLst/>
          </a:prstGeom>
        </p:spPr>
        <p:txBody>
          <a:bodyPr wrap="none">
            <a:spAutoFit/>
          </a:bodyPr>
          <a:lstStyle/>
          <a:p>
            <a:r>
              <a:rPr lang="pl-PL" sz="2000" b="1" dirty="0">
                <a:latin typeface="Times New Roman" panose="02020603050405020304" pitchFamily="18" charset="0"/>
                <a:cs typeface="Times New Roman" panose="02020603050405020304" pitchFamily="18" charset="0"/>
              </a:rPr>
              <a:t>Upotreba glagolskih vremena i oblika</a:t>
            </a:r>
            <a:endParaRPr lang="sr-Latn-RS" sz="2000" b="1" dirty="0">
              <a:latin typeface="Times New Roman" panose="02020603050405020304" pitchFamily="18" charset="0"/>
              <a:cs typeface="Times New Roman" panose="02020603050405020304" pitchFamily="18" charset="0"/>
            </a:endParaRPr>
          </a:p>
        </p:txBody>
      </p:sp>
      <p:sp>
        <p:nvSpPr>
          <p:cNvPr id="3" name="Rectangle 2"/>
          <p:cNvSpPr/>
          <p:nvPr/>
        </p:nvSpPr>
        <p:spPr>
          <a:xfrm>
            <a:off x="488606" y="1772815"/>
            <a:ext cx="8424936" cy="4247317"/>
          </a:xfrm>
          <a:prstGeom prst="rect">
            <a:avLst/>
          </a:prstGeom>
        </p:spPr>
        <p:txBody>
          <a:bodyPr wrap="square">
            <a:spAutoFit/>
          </a:bodyPr>
          <a:lstStyle/>
          <a:p>
            <a:pPr lvl="1"/>
            <a:r>
              <a:rPr lang="sr-Latn-RS" b="1" dirty="0" smtClean="0">
                <a:latin typeface="Times New Roman" panose="02020603050405020304" pitchFamily="18" charset="0"/>
                <a:cs typeface="Times New Roman" panose="02020603050405020304" pitchFamily="18" charset="0"/>
              </a:rPr>
              <a:t>Glagolska vremena</a:t>
            </a:r>
          </a:p>
          <a:p>
            <a:pPr marL="742950" lvl="1" indent="-285750">
              <a:buFont typeface="Arial" panose="020B0604020202020204" pitchFamily="34" charset="0"/>
              <a:buChar char="•"/>
            </a:pPr>
            <a:r>
              <a:rPr lang="sr-Latn-RS" dirty="0" smtClean="0">
                <a:latin typeface="Times New Roman" panose="02020603050405020304" pitchFamily="18" charset="0"/>
                <a:cs typeface="Times New Roman" panose="02020603050405020304" pitchFamily="18" charset="0"/>
              </a:rPr>
              <a:t>U </a:t>
            </a:r>
            <a:r>
              <a:rPr lang="sr-Latn-RS" dirty="0">
                <a:latin typeface="Times New Roman" panose="02020603050405020304" pitchFamily="18" charset="0"/>
                <a:cs typeface="Times New Roman" panose="02020603050405020304" pitchFamily="18" charset="0"/>
              </a:rPr>
              <a:t>nacrtu istraživanja koristimo buduće </a:t>
            </a:r>
            <a:r>
              <a:rPr lang="sr-Latn-RS" dirty="0" smtClean="0">
                <a:latin typeface="Times New Roman" panose="02020603050405020304" pitchFamily="18" charset="0"/>
                <a:cs typeface="Times New Roman" panose="02020603050405020304" pitchFamily="18" charset="0"/>
              </a:rPr>
              <a:t>vreme</a:t>
            </a:r>
          </a:p>
          <a:p>
            <a:pPr lvl="1"/>
            <a:r>
              <a:rPr lang="sr-Latn-RS" dirty="0" smtClean="0">
                <a:latin typeface="Times New Roman" panose="02020603050405020304" pitchFamily="18" charset="0"/>
                <a:cs typeface="Times New Roman" panose="02020603050405020304" pitchFamily="18" charset="0"/>
              </a:rPr>
              <a:t>Npr</a:t>
            </a:r>
            <a:r>
              <a:rPr lang="sr-Latn-RS" dirty="0">
                <a:latin typeface="Times New Roman" panose="02020603050405020304" pitchFamily="18" charset="0"/>
                <a:cs typeface="Times New Roman" panose="02020603050405020304" pitchFamily="18" charset="0"/>
              </a:rPr>
              <a:t>. „Uzorak će biti formiran...“; „Očekujemo da ćemo registrovati...“</a:t>
            </a:r>
          </a:p>
          <a:p>
            <a:pPr lvl="1"/>
            <a:endParaRPr lang="sr-Latn-RS" dirty="0">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U izveštaju koristimo </a:t>
            </a:r>
            <a:r>
              <a:rPr lang="sr-Latn-RS" dirty="0" smtClean="0">
                <a:latin typeface="Times New Roman" panose="02020603050405020304" pitchFamily="18" charset="0"/>
                <a:cs typeface="Times New Roman" panose="02020603050405020304" pitchFamily="18" charset="0"/>
              </a:rPr>
              <a:t>prošlo vreme</a:t>
            </a:r>
          </a:p>
          <a:p>
            <a:pPr lvl="1"/>
            <a:r>
              <a:rPr lang="sr-Latn-RS" dirty="0" smtClean="0">
                <a:latin typeface="Times New Roman" panose="02020603050405020304" pitchFamily="18" charset="0"/>
                <a:cs typeface="Times New Roman" panose="02020603050405020304" pitchFamily="18" charset="0"/>
              </a:rPr>
              <a:t>Npr</a:t>
            </a:r>
            <a:r>
              <a:rPr lang="sr-Latn-RS" dirty="0">
                <a:latin typeface="Times New Roman" panose="02020603050405020304" pitchFamily="18" charset="0"/>
                <a:cs typeface="Times New Roman" panose="02020603050405020304" pitchFamily="18" charset="0"/>
              </a:rPr>
              <a:t>. „Uzorak su sačinjavali...“; „Očekivali smo da ćemo registrovati...“</a:t>
            </a:r>
          </a:p>
          <a:p>
            <a:endParaRPr lang="sr-Latn-RS" dirty="0">
              <a:latin typeface="Times New Roman" panose="02020603050405020304" pitchFamily="18" charset="0"/>
              <a:cs typeface="Times New Roman" panose="02020603050405020304" pitchFamily="18" charset="0"/>
            </a:endParaRPr>
          </a:p>
          <a:p>
            <a:pPr lvl="1"/>
            <a:r>
              <a:rPr lang="sr-Latn-RS" b="1" dirty="0" smtClean="0">
                <a:latin typeface="Times New Roman" panose="02020603050405020304" pitchFamily="18" charset="0"/>
                <a:cs typeface="Times New Roman" panose="02020603050405020304" pitchFamily="18" charset="0"/>
              </a:rPr>
              <a:t>Zamenice</a:t>
            </a:r>
          </a:p>
          <a:p>
            <a:pPr marL="742950" lvl="1" indent="-285750">
              <a:buFont typeface="Arial" panose="020B0604020202020204" pitchFamily="34" charset="0"/>
              <a:buChar char="•"/>
            </a:pPr>
            <a:r>
              <a:rPr lang="sr-Latn-RS" dirty="0" smtClean="0">
                <a:latin typeface="Times New Roman" panose="02020603050405020304" pitchFamily="18" charset="0"/>
                <a:cs typeface="Times New Roman" panose="02020603050405020304" pitchFamily="18" charset="0"/>
              </a:rPr>
              <a:t>Prvo </a:t>
            </a:r>
            <a:r>
              <a:rPr lang="sr-Latn-RS" dirty="0">
                <a:latin typeface="Times New Roman" panose="02020603050405020304" pitchFamily="18" charset="0"/>
                <a:cs typeface="Times New Roman" panose="02020603050405020304" pitchFamily="18" charset="0"/>
              </a:rPr>
              <a:t>lice, ali množine (npr. „U istraživanje smo pošli od pretpostavke...“)</a:t>
            </a:r>
          </a:p>
          <a:p>
            <a:pPr marL="742950" lvl="1" indent="-285750">
              <a:buFont typeface="Arial" panose="020B0604020202020204" pitchFamily="34" charset="0"/>
              <a:buChar char="•"/>
            </a:pPr>
            <a:r>
              <a:rPr lang="sr-Latn-RS" dirty="0">
                <a:latin typeface="Times New Roman" panose="02020603050405020304" pitchFamily="18" charset="0"/>
                <a:cs typeface="Times New Roman" panose="02020603050405020304" pitchFamily="18" charset="0"/>
              </a:rPr>
              <a:t>Treće lice (npr. „Osnovna pretpostavka ovog istraživanja je...“)</a:t>
            </a:r>
          </a:p>
          <a:p>
            <a:endParaRPr lang="sr-Latn-RS" dirty="0">
              <a:latin typeface="Times New Roman" panose="02020603050405020304" pitchFamily="18" charset="0"/>
              <a:cs typeface="Times New Roman" panose="02020603050405020304" pitchFamily="18" charset="0"/>
            </a:endParaRPr>
          </a:p>
          <a:p>
            <a:r>
              <a:rPr lang="sr-Latn-RS" dirty="0">
                <a:latin typeface="Times New Roman" panose="02020603050405020304" pitchFamily="18" charset="0"/>
                <a:cs typeface="Times New Roman" panose="02020603050405020304" pitchFamily="18" charset="0"/>
              </a:rPr>
              <a:t> </a:t>
            </a:r>
            <a:r>
              <a:rPr lang="sr-Latn-RS" dirty="0" smtClean="0">
                <a:latin typeface="Times New Roman" panose="02020603050405020304" pitchFamily="18" charset="0"/>
                <a:cs typeface="Times New Roman" panose="02020603050405020304" pitchFamily="18" charset="0"/>
              </a:rPr>
              <a:t>        </a:t>
            </a:r>
            <a:r>
              <a:rPr lang="sr-Latn-RS" b="1" dirty="0" smtClean="0">
                <a:latin typeface="Times New Roman" panose="02020603050405020304" pitchFamily="18" charset="0"/>
                <a:cs typeface="Times New Roman" panose="02020603050405020304" pitchFamily="18" charset="0"/>
              </a:rPr>
              <a:t>Aktivni </a:t>
            </a:r>
            <a:r>
              <a:rPr lang="sr-Latn-RS" b="1" dirty="0">
                <a:latin typeface="Times New Roman" panose="02020603050405020304" pitchFamily="18" charset="0"/>
                <a:cs typeface="Times New Roman" panose="02020603050405020304" pitchFamily="18" charset="0"/>
              </a:rPr>
              <a:t>ili pasivni oblik</a:t>
            </a:r>
            <a:r>
              <a:rPr lang="sr-Latn-RS" b="1" dirty="0" smtClean="0">
                <a:latin typeface="Times New Roman" panose="02020603050405020304" pitchFamily="18" charset="0"/>
                <a:cs typeface="Times New Roman" panose="02020603050405020304" pitchFamily="18" charset="0"/>
              </a:rPr>
              <a:t>?</a:t>
            </a:r>
          </a:p>
          <a:p>
            <a:pPr marL="742950" lvl="1" indent="-285750">
              <a:buFont typeface="Arial" panose="020B0604020202020204" pitchFamily="34" charset="0"/>
              <a:buChar char="•"/>
            </a:pPr>
            <a:r>
              <a:rPr lang="sr-Latn-RS" dirty="0" smtClean="0">
                <a:latin typeface="Times New Roman" panose="02020603050405020304" pitchFamily="18" charset="0"/>
                <a:cs typeface="Times New Roman" panose="02020603050405020304" pitchFamily="18" charset="0"/>
              </a:rPr>
              <a:t>Aktivni </a:t>
            </a:r>
            <a:r>
              <a:rPr lang="sr-Latn-RS" dirty="0">
                <a:latin typeface="Times New Roman" panose="02020603050405020304" pitchFamily="18" charset="0"/>
                <a:cs typeface="Times New Roman" panose="02020603050405020304" pitchFamily="18" charset="0"/>
              </a:rPr>
              <a:t>oblik („grafikon prikazuje...“) je preporučen </a:t>
            </a:r>
          </a:p>
          <a:p>
            <a:pPr marL="742950" lvl="1" indent="-28575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Pasivni oblik („na grafikonu je prikazano...“) se koristi u rezimeu</a:t>
            </a:r>
          </a:p>
          <a:p>
            <a:endParaRPr lang="sr-Latn-RS" dirty="0"/>
          </a:p>
        </p:txBody>
      </p:sp>
      <p:sp>
        <p:nvSpPr>
          <p:cNvPr id="4" name="TextBox 3"/>
          <p:cNvSpPr txBox="1"/>
          <p:nvPr/>
        </p:nvSpPr>
        <p:spPr>
          <a:xfrm>
            <a:off x="3571868" y="0"/>
            <a:ext cx="5000660" cy="369332"/>
          </a:xfrm>
          <a:prstGeom prst="rect">
            <a:avLst/>
          </a:prstGeom>
          <a:noFill/>
        </p:spPr>
        <p:txBody>
          <a:bodyPr wrap="square" rtlCol="0">
            <a:spAutoFit/>
          </a:bodyPr>
          <a:lstStyle/>
          <a:p>
            <a:pPr algn="ctr"/>
            <a:r>
              <a:rPr lang="sr-Latn-RS" dirty="0" smtClean="0">
                <a:latin typeface="Times New Roman" pitchFamily="18" charset="0"/>
                <a:cs typeface="Times New Roman" pitchFamily="18" charset="0"/>
              </a:rPr>
              <a:t>METODOLOGIJA  NAUČNOG ISTRAŽIVANJA</a:t>
            </a:r>
            <a:endParaRPr lang="en-US" dirty="0">
              <a:latin typeface="Times New Roman" pitchFamily="18" charset="0"/>
              <a:cs typeface="Times New Roman" pitchFamily="18" charset="0"/>
            </a:endParaRPr>
          </a:p>
        </p:txBody>
      </p:sp>
      <p:pic>
        <p:nvPicPr>
          <p:cNvPr id="5" name="Picture 4" descr="C:\Users\Jelena\Downloads\grb-600 (1).png"/>
          <p:cNvPicPr>
            <a:picLocks noChangeAspect="1" noChangeArrowheads="1"/>
          </p:cNvPicPr>
          <p:nvPr/>
        </p:nvPicPr>
        <p:blipFill>
          <a:blip r:embed="rId2" cstate="print"/>
          <a:srcRect/>
          <a:stretch>
            <a:fillRect/>
          </a:stretch>
        </p:blipFill>
        <p:spPr bwMode="auto">
          <a:xfrm>
            <a:off x="84250" y="71414"/>
            <a:ext cx="724664" cy="685802"/>
          </a:xfrm>
          <a:prstGeom prst="rect">
            <a:avLst/>
          </a:prstGeom>
          <a:noFill/>
        </p:spPr>
      </p:pic>
    </p:spTree>
    <p:extLst>
      <p:ext uri="{BB962C8B-B14F-4D97-AF65-F5344CB8AC3E}">
        <p14:creationId xmlns:p14="http://schemas.microsoft.com/office/powerpoint/2010/main" val="30580250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6402</TotalTime>
  <Words>3873</Words>
  <Application>Microsoft Office PowerPoint</Application>
  <PresentationFormat>On-screen Show (4:3)</PresentationFormat>
  <Paragraphs>515</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Jelena</dc:creator>
  <cp:lastModifiedBy>Jelena</cp:lastModifiedBy>
  <cp:revision>302</cp:revision>
  <dcterms:created xsi:type="dcterms:W3CDTF">2015-03-03T10:02:24Z</dcterms:created>
  <dcterms:modified xsi:type="dcterms:W3CDTF">2016-03-25T15:08:28Z</dcterms:modified>
</cp:coreProperties>
</file>