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1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18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0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61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5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7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9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6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6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7E4E7-DD60-4489-A5F3-4FA4ECBE59B9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0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389" y="332299"/>
            <a:ext cx="11381874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sr-Latn-R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 I KETONI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RS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 i ketoni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 koja sadrže karbonilnu grupu, C=O, koja određuje njihove fizičke i hemijske osobine. Atomi ugljenika i kiseonika 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hibridizovani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međusobno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funkcionalna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planarnu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geometriju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dipolni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kovalentnih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usmereni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361839"/>
              </p:ext>
            </p:extLst>
          </p:nvPr>
        </p:nvGraphicFramePr>
        <p:xfrm>
          <a:off x="5414397" y="1633789"/>
          <a:ext cx="1600014" cy="1174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CS ChemDraw Drawing" r:id="rId3" imgW="1015197" imgH="744928" progId="ChemDraw.Document.6.0">
                  <p:embed/>
                </p:oleObj>
              </mc:Choice>
              <mc:Fallback>
                <p:oleObj name="CS ChemDraw Drawing" r:id="rId3" imgW="1015197" imgH="74492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4397" y="1633789"/>
                        <a:ext cx="1600014" cy="1174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29389" y="3113755"/>
            <a:ext cx="11381874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Hidratacija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hidratacijom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Hidroborovanje-oksidacija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Oksimerkurovanje-demerkurovanje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Unutrašni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ketone.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Intermedijeri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tautomerijom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633214"/>
              </p:ext>
            </p:extLst>
          </p:nvPr>
        </p:nvGraphicFramePr>
        <p:xfrm>
          <a:off x="2924870" y="4102768"/>
          <a:ext cx="6593082" cy="2406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CS ChemDraw Drawing" r:id="rId5" imgW="4632818" imgH="1690266" progId="ChemDraw.Document.6.0">
                  <p:embed/>
                </p:oleObj>
              </mc:Choice>
              <mc:Fallback>
                <p:oleObj name="CS ChemDraw Drawing" r:id="rId5" imgW="4632818" imgH="169026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24870" y="4102768"/>
                        <a:ext cx="6593082" cy="2406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6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1368" y="450568"/>
            <a:ext cx="11149264" cy="27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Ozonoliza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Ozonolizom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zavisnosti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844362"/>
              </p:ext>
            </p:extLst>
          </p:nvPr>
        </p:nvGraphicFramePr>
        <p:xfrm>
          <a:off x="3848559" y="1268496"/>
          <a:ext cx="4494881" cy="1279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CS ChemDraw Drawing" r:id="rId3" imgW="2916723" imgH="830635" progId="ChemDraw.Document.6.0">
                  <p:embed/>
                </p:oleObj>
              </mc:Choice>
              <mc:Fallback>
                <p:oleObj name="CS ChemDraw Drawing" r:id="rId3" imgW="2916723" imgH="83063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48559" y="1268496"/>
                        <a:ext cx="4494881" cy="12797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21368" y="2692584"/>
            <a:ext cx="11149264" cy="46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piridinijum-hlorhromata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(PCC)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suvim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neprotičnim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dihlormetan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Pod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uslovima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oksidovati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nastavlja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karboksilnih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Piridinijum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hlorhromat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organske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piridina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10478"/>
              </p:ext>
            </p:extLst>
          </p:nvPr>
        </p:nvGraphicFramePr>
        <p:xfrm>
          <a:off x="1736558" y="4037590"/>
          <a:ext cx="3382693" cy="96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CS ChemDraw Drawing" r:id="rId5" imgW="2264735" imgH="644723" progId="ChemDraw.Document.6.0">
                  <p:embed/>
                </p:oleObj>
              </mc:Choice>
              <mc:Fallback>
                <p:oleObj name="CS ChemDraw Drawing" r:id="rId5" imgW="2264735" imgH="64472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36558" y="4037590"/>
                        <a:ext cx="3382693" cy="962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209001"/>
              </p:ext>
            </p:extLst>
          </p:nvPr>
        </p:nvGraphicFramePr>
        <p:xfrm>
          <a:off x="6058713" y="3879664"/>
          <a:ext cx="4569453" cy="1278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CS ChemDraw Drawing" r:id="rId7" imgW="3456432" imgH="967511" progId="ChemDraw.Document.6.0">
                  <p:embed/>
                </p:oleObj>
              </mc:Choice>
              <mc:Fallback>
                <p:oleObj name="CS ChemDraw Drawing" r:id="rId7" imgW="3456432" imgH="96751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58713" y="3879664"/>
                        <a:ext cx="4569453" cy="1278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54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422" y="494120"/>
            <a:ext cx="11105146" cy="1244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hidridnim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reagensima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redukovati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hidridnim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litijum-aluminijum-hidrid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LiAlH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natrijum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borhidrid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NaBH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osnovi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prenos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hidridnog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(H: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NaBH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slabije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protičnim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MeOH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EtOH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LiAlH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prilikom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njega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etarski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dietil-etar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tetrahidrofuran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(THF). Oba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810574"/>
              </p:ext>
            </p:extLst>
          </p:nvPr>
        </p:nvGraphicFramePr>
        <p:xfrm>
          <a:off x="2765094" y="2067093"/>
          <a:ext cx="6657801" cy="1674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CS ChemDraw Drawing" r:id="rId3" imgW="4884597" imgH="1228470" progId="ChemDraw.Document.6.0">
                  <p:embed/>
                </p:oleObj>
              </mc:Choice>
              <mc:Fallback>
                <p:oleObj name="CS ChemDraw Drawing" r:id="rId3" imgW="4884597" imgH="12284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5094" y="2067093"/>
                        <a:ext cx="6657801" cy="1674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41422" y="3741821"/>
            <a:ext cx="111051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Alkilovanje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Enolatni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pogodnim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-ketone.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Enolatni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generiše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primer LDA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823260"/>
              </p:ext>
            </p:extLst>
          </p:nvPr>
        </p:nvGraphicFramePr>
        <p:xfrm>
          <a:off x="3296957" y="4278771"/>
          <a:ext cx="5594073" cy="2275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CS ChemDraw Drawing" r:id="rId5" imgW="4495871" imgH="1828847" progId="ChemDraw.Document.6.0">
                  <p:embed/>
                </p:oleObj>
              </mc:Choice>
              <mc:Fallback>
                <p:oleObj name="CS ChemDraw Drawing" r:id="rId5" imgW="4495871" imgH="182884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6957" y="4278771"/>
                        <a:ext cx="5594073" cy="2275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95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1368" y="428399"/>
            <a:ext cx="111973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Aldolna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kondenzacija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enolatne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H-atom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ekvivalentom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stupe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aldolna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β 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hidroksilno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ALDOL.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366226"/>
              </p:ext>
            </p:extLst>
          </p:nvPr>
        </p:nvGraphicFramePr>
        <p:xfrm>
          <a:off x="1734206" y="1396415"/>
          <a:ext cx="8771713" cy="1414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CS ChemDraw Drawing" r:id="rId3" imgW="6536471" imgH="1054497" progId="ChemDraw.Document.6.0">
                  <p:embed/>
                </p:oleObj>
              </mc:Choice>
              <mc:Fallback>
                <p:oleObj name="CS ChemDraw Drawing" r:id="rId3" imgW="6536471" imgH="105449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4206" y="1396415"/>
                        <a:ext cx="8771713" cy="1414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21368" y="2811139"/>
            <a:ext cx="11197390" cy="46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Zagrevanjem reakcione smeše prisutna baza generiše novi enolatni anjon koji potom stupa u reakciju eliminacije. Kao proizvod dobija se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α,β-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nezasićeno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konjugovani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eliminacije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Ova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naziva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aldolna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kondenzacija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448294"/>
              </p:ext>
            </p:extLst>
          </p:nvPr>
        </p:nvGraphicFramePr>
        <p:xfrm>
          <a:off x="2092325" y="3557588"/>
          <a:ext cx="8062913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CS ChemDraw Drawing" r:id="rId5" imgW="5545942" imgH="1076244" progId="ChemDraw.Document.6.0">
                  <p:embed/>
                </p:oleObj>
              </mc:Choice>
              <mc:Fallback>
                <p:oleObj name="CS ChemDraw Drawing" r:id="rId5" imgW="5545942" imgH="107624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92325" y="3557588"/>
                        <a:ext cx="8062913" cy="156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521368" y="5403222"/>
            <a:ext cx="111973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poluacetala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acetala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zaštita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katalizovanoj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protonovanja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hemiacetal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poluacetal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9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211363"/>
              </p:ext>
            </p:extLst>
          </p:nvPr>
        </p:nvGraphicFramePr>
        <p:xfrm>
          <a:off x="1711036" y="670684"/>
          <a:ext cx="8627545" cy="1242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CS ChemDraw Drawing" r:id="rId3" imgW="7165919" imgH="1031472" progId="ChemDraw.Document.6.0">
                  <p:embed/>
                </p:oleObj>
              </mc:Choice>
              <mc:Fallback>
                <p:oleObj name="CS ChemDraw Drawing" r:id="rId3" imgW="7165919" imgH="103147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1036" y="670684"/>
                        <a:ext cx="8627545" cy="1242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37147" y="2263665"/>
            <a:ext cx="11245516" cy="46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Hidroksilna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nastalog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hemiacetala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protonuje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dobra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odlazeća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odlasku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karbokatjon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stabilizovan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rezonancijom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slobodnog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elektronskog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adirati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elektrofilni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protonovani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deprotonovanja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konačni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acetal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428319"/>
              </p:ext>
            </p:extLst>
          </p:nvPr>
        </p:nvGraphicFramePr>
        <p:xfrm>
          <a:off x="1607143" y="3217191"/>
          <a:ext cx="8905524" cy="282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CS ChemDraw Drawing" r:id="rId5" imgW="7949326" imgH="2519196" progId="ChemDraw.Document.6.0">
                  <p:embed/>
                </p:oleObj>
              </mc:Choice>
              <mc:Fallback>
                <p:oleObj name="CS ChemDraw Drawing" r:id="rId5" imgW="7949326" imgH="251919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7143" y="3217191"/>
                        <a:ext cx="8905524" cy="282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22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320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23</cp:revision>
  <dcterms:created xsi:type="dcterms:W3CDTF">2021-04-11T14:04:53Z</dcterms:created>
  <dcterms:modified xsi:type="dcterms:W3CDTF">2021-04-20T07:42:00Z</dcterms:modified>
</cp:coreProperties>
</file>