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6E02-4DE5-4820-B713-4DDA47A093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1567-7F5E-4D34-B246-30FC44376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10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6E02-4DE5-4820-B713-4DDA47A093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1567-7F5E-4D34-B246-30FC44376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38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6E02-4DE5-4820-B713-4DDA47A093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1567-7F5E-4D34-B246-30FC44376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095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6E02-4DE5-4820-B713-4DDA47A093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1567-7F5E-4D34-B246-30FC44376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022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6E02-4DE5-4820-B713-4DDA47A093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1567-7F5E-4D34-B246-30FC44376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33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6E02-4DE5-4820-B713-4DDA47A093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1567-7F5E-4D34-B246-30FC44376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605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6E02-4DE5-4820-B713-4DDA47A093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1567-7F5E-4D34-B246-30FC44376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465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6E02-4DE5-4820-B713-4DDA47A093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1567-7F5E-4D34-B246-30FC44376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7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6E02-4DE5-4820-B713-4DDA47A093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1567-7F5E-4D34-B246-30FC44376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838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6E02-4DE5-4820-B713-4DDA47A093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1567-7F5E-4D34-B246-30FC44376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532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6E02-4DE5-4820-B713-4DDA47A093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11567-7F5E-4D34-B246-30FC44376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02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76E02-4DE5-4820-B713-4DDA47A093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11567-7F5E-4D34-B246-30FC44376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07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8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0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3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2491932"/>
              </p:ext>
            </p:extLst>
          </p:nvPr>
        </p:nvGraphicFramePr>
        <p:xfrm>
          <a:off x="5605184" y="1302101"/>
          <a:ext cx="884238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" r:id="rId3" imgW="667512" imgH="801624" progId="ACD.ChemSketch.20">
                  <p:embed/>
                </p:oleObj>
              </mc:Choice>
              <mc:Fallback>
                <p:oleObj r:id="rId3" imgW="667512" imgH="801624" progId="ACD.ChemSketch.20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5184" y="1302101"/>
                        <a:ext cx="884238" cy="1058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920964"/>
              </p:ext>
            </p:extLst>
          </p:nvPr>
        </p:nvGraphicFramePr>
        <p:xfrm>
          <a:off x="4721740" y="3018771"/>
          <a:ext cx="2651125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" r:id="rId5" imgW="2462784" imgH="1441704" progId="ACD.ChemSketch.20">
                  <p:embed/>
                </p:oleObj>
              </mc:Choice>
              <mc:Fallback>
                <p:oleObj r:id="rId5" imgW="2462784" imgH="1441704" progId="ACD.ChemSketch.20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1740" y="3018771"/>
                        <a:ext cx="2651125" cy="156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2836017"/>
              </p:ext>
            </p:extLst>
          </p:nvPr>
        </p:nvGraphicFramePr>
        <p:xfrm>
          <a:off x="652184" y="5371908"/>
          <a:ext cx="5837238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" r:id="rId7" imgW="5343144" imgH="210312" progId="ACD.ChemSketch.20">
                  <p:embed/>
                </p:oleObj>
              </mc:Choice>
              <mc:Fallback>
                <p:oleObj r:id="rId7" imgW="5343144" imgH="210312" progId="ACD.ChemSketch.20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184" y="5371908"/>
                        <a:ext cx="5837238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672646"/>
              </p:ext>
            </p:extLst>
          </p:nvPr>
        </p:nvGraphicFramePr>
        <p:xfrm>
          <a:off x="7016911" y="5060530"/>
          <a:ext cx="458787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" r:id="rId9" imgW="3745992" imgH="652272" progId="ACD.ChemSketch.20">
                  <p:embed/>
                </p:oleObj>
              </mc:Choice>
              <mc:Fallback>
                <p:oleObj r:id="rId9" imgW="3745992" imgH="652272" progId="ACD.ChemSketch.20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6911" y="5060530"/>
                        <a:ext cx="4587875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45"/>
          <p:cNvSpPr>
            <a:spLocks noChangeArrowheads="1"/>
          </p:cNvSpPr>
          <p:nvPr/>
        </p:nvSpPr>
        <p:spPr bwMode="auto">
          <a:xfrm>
            <a:off x="448362" y="459648"/>
            <a:ext cx="11171360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ALKANI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acikli</a:t>
            </a: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čni ugljovodonici, a njihov ugljovodonični niz može biti linearan (alkani normalnog niza) ili račvast. Opšta formula alkana je C</a:t>
            </a:r>
            <a:r>
              <a:rPr kumimoji="0" lang="sr-Latn-RS" altLang="en-US" sz="11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kumimoji="0" lang="sr-Latn-RS" altLang="en-US" sz="11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2n+2</a:t>
            </a: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Atomi ugljenika su sp</a:t>
            </a:r>
            <a:r>
              <a:rPr kumimoji="0" lang="sr-Latn-RS" altLang="en-US" sz="11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-hibridizovani, vezani su jednostrukim σ-vezama (sigma) za četiri susedna atoma i imaju geometriju tetraedra.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6"/>
          <p:cNvSpPr>
            <a:spLocks noChangeArrowheads="1"/>
          </p:cNvSpPr>
          <p:nvPr/>
        </p:nvSpPr>
        <p:spPr bwMode="auto">
          <a:xfrm>
            <a:off x="448362" y="2414825"/>
            <a:ext cx="1117136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osnovu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broja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susednih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ugljenikovih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ugljenikovi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dele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primarne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sekundarne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tercijarne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kvaternerne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ugljenikov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atom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samo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još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ugljenikov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atom.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Svi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terminalni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C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krajevima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niza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Sekundarni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 atom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još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ugljenikova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tercijarni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3, a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kvaternerni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4. U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skladu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odgovarajući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vodonika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takođe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biti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sekundarni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tercijarni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zavisnosti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od toga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kakav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atom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ugljenika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vezani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7"/>
          <p:cNvSpPr>
            <a:spLocks noChangeArrowheads="1"/>
          </p:cNvSpPr>
          <p:nvPr/>
        </p:nvSpPr>
        <p:spPr bwMode="auto">
          <a:xfrm>
            <a:off x="461623" y="4630258"/>
            <a:ext cx="1117136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Alkil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dobijaju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uklanjanjem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jednog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vodonika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odgovarajućeg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Naziv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dobijaju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zamenom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nastavka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–an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imena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nastavkom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Rectangle 48"/>
          <p:cNvSpPr>
            <a:spLocks noChangeArrowheads="1"/>
          </p:cNvSpPr>
          <p:nvPr/>
        </p:nvSpPr>
        <p:spPr bwMode="auto">
          <a:xfrm>
            <a:off x="448362" y="5747336"/>
            <a:ext cx="572945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metil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                        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etil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                                          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propil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                                           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butil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Rectangle 49"/>
          <p:cNvSpPr>
            <a:spLocks noChangeArrowheads="1"/>
          </p:cNvSpPr>
          <p:nvPr/>
        </p:nvSpPr>
        <p:spPr bwMode="auto">
          <a:xfrm>
            <a:off x="5869459" y="5831975"/>
            <a:ext cx="632254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1-metiletil-                                   2-metilpropil                                         1,1-dimetiletil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96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4718455"/>
              </p:ext>
            </p:extLst>
          </p:nvPr>
        </p:nvGraphicFramePr>
        <p:xfrm>
          <a:off x="2697884" y="38834"/>
          <a:ext cx="57753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5" r:id="rId3" imgW="4767072" imgH="496824" progId="ACD.ChemSketch.20">
                  <p:embed/>
                </p:oleObj>
              </mc:Choice>
              <mc:Fallback>
                <p:oleObj r:id="rId3" imgW="4767072" imgH="496824" progId="ACD.ChemSketch.2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7884" y="38834"/>
                        <a:ext cx="5775325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8768524"/>
              </p:ext>
            </p:extLst>
          </p:nvPr>
        </p:nvGraphicFramePr>
        <p:xfrm>
          <a:off x="2504650" y="1937098"/>
          <a:ext cx="2263775" cy="1341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6" r:id="rId5" imgW="1447800" imgH="856488" progId="ACD.ChemSketch.20">
                  <p:embed/>
                </p:oleObj>
              </mc:Choice>
              <mc:Fallback>
                <p:oleObj r:id="rId5" imgW="1447800" imgH="856488" progId="ACD.ChemSketch.20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4650" y="1937098"/>
                        <a:ext cx="2263775" cy="1341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5354611"/>
              </p:ext>
            </p:extLst>
          </p:nvPr>
        </p:nvGraphicFramePr>
        <p:xfrm>
          <a:off x="5837050" y="2370456"/>
          <a:ext cx="411163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7" r:id="rId7" imgW="204216" imgH="204216" progId="ACD.ChemSketch.20">
                  <p:embed/>
                </p:oleObj>
              </mc:Choice>
              <mc:Fallback>
                <p:oleObj r:id="rId7" imgW="204216" imgH="204216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7050" y="2370456"/>
                        <a:ext cx="411163" cy="4111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4358800"/>
              </p:ext>
            </p:extLst>
          </p:nvPr>
        </p:nvGraphicFramePr>
        <p:xfrm>
          <a:off x="7461479" y="2317830"/>
          <a:ext cx="54927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8" r:id="rId9" imgW="320040" imgH="301752" progId="ACD.ChemSketch.20">
                  <p:embed/>
                </p:oleObj>
              </mc:Choice>
              <mc:Fallback>
                <p:oleObj r:id="rId9" imgW="320040" imgH="301752" progId="ACD.ChemSketch.20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1479" y="2317830"/>
                        <a:ext cx="549275" cy="511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8204717"/>
              </p:ext>
            </p:extLst>
          </p:nvPr>
        </p:nvGraphicFramePr>
        <p:xfrm>
          <a:off x="4426587" y="3928532"/>
          <a:ext cx="2827338" cy="124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9" r:id="rId11" imgW="1828800" imgH="804672" progId="ACD.ChemSketch.20">
                  <p:embed/>
                </p:oleObj>
              </mc:Choice>
              <mc:Fallback>
                <p:oleObj r:id="rId11" imgW="1828800" imgH="804672" progId="ACD.ChemSketch.2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6587" y="3928532"/>
                        <a:ext cx="2827338" cy="1249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97795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49275" y="1076945"/>
            <a:ext cx="11253084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CIKLOALKANI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Ciklopropan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najmanji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ciklični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njega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svi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ugljenika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nalaze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ravni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Zbog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uglova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velikoj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odstupaju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tetraedarskog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(109˚),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napon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ciklopropanskog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prstena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veliki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jačina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C-C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odnosu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normalnim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ugljovodoničnim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nizovima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4247178" y="2865211"/>
            <a:ext cx="127631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Ciklopropan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5665100" y="2865211"/>
            <a:ext cx="102143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Ciklobutan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549275" y="3393425"/>
            <a:ext cx="11253084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cikloheksana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uglovi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između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tetraedarski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 je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jačina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C-C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jednaka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jačini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acikličnih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ugljovodonika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Na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slici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prikazan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cikloheksan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najstabilnijoj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konformaciji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STOLICE.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549275" y="5264607"/>
            <a:ext cx="11253084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Krugovima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obele</a:t>
            </a: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ženi supstituenti koji se nalaze u </a:t>
            </a:r>
            <a:r>
              <a:rPr kumimoji="0" lang="sr-Latn-R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EKVATORIJALNOM POLOŽAJU </a:t>
            </a: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(u ravni koju čine C atomi šestočlanog prstena), dok su kvadratima obeleženi supstituenti koji se nalaze u </a:t>
            </a:r>
            <a:r>
              <a:rPr kumimoji="0" lang="sr-Latn-R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AKSIJALNOM POLOŽAJU </a:t>
            </a: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(iznad ili ispod ravni koju čine C atomi šestočlanog prstena). Ukoliko je na cikloheksanovom prstenu prisutan supstituent koji je različit od atoma vodonika (metil, etil, izopropil), daleko je povoljnije (stabilnije) da se nađe u ekvatorijalnom nego u aksijalnom položaju (zbog nepovoljnih 1,3-diaksijalnih interakcija tog supstituenta sa preostala 2 supstituenta u aksijalnom položaju). Ako su prisutna 2 supstituenta, ako nije moguće da oba budu u ekvatorijalnom položaju (pošto su oba sa iste strane </a:t>
            </a:r>
            <a:r>
              <a:rPr lang="sr-Latn-C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prstena), povoljnije je da je manji od ta dva supstituenta nađe u aksijalnom položaju, a veći u ekvatorijalnom.</a:t>
            </a:r>
            <a:endParaRPr kumimoji="0" lang="sr-Latn-R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97884" y="678459"/>
            <a:ext cx="987614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heksan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2-metilpentan                   2,3-dimetilpentan                     2,2-dimetilpentan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99938" y="2849605"/>
            <a:ext cx="87235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Ciklopentan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45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2628612"/>
              </p:ext>
            </p:extLst>
          </p:nvPr>
        </p:nvGraphicFramePr>
        <p:xfrm>
          <a:off x="2823518" y="131310"/>
          <a:ext cx="6122294" cy="12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r:id="rId3" imgW="4727448" imgH="954024" progId="ACD.ChemSketch.20">
                  <p:embed/>
                </p:oleObj>
              </mc:Choice>
              <mc:Fallback>
                <p:oleObj r:id="rId3" imgW="4727448" imgH="954024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3518" y="131310"/>
                        <a:ext cx="6122294" cy="123599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2858424"/>
              </p:ext>
            </p:extLst>
          </p:nvPr>
        </p:nvGraphicFramePr>
        <p:xfrm>
          <a:off x="2379833" y="1536209"/>
          <a:ext cx="6727097" cy="1459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r:id="rId5" imgW="4946904" imgH="1075944" progId="ACD.ChemSketch.20">
                  <p:embed/>
                </p:oleObj>
              </mc:Choice>
              <mc:Fallback>
                <p:oleObj r:id="rId5" imgW="4946904" imgH="1075944" progId="ACD.ChemSketch.20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833" y="1536209"/>
                        <a:ext cx="6727097" cy="145939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6702261"/>
              </p:ext>
            </p:extLst>
          </p:nvPr>
        </p:nvGraphicFramePr>
        <p:xfrm>
          <a:off x="3955584" y="5515274"/>
          <a:ext cx="3208338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r:id="rId7" imgW="1975104" imgH="573024" progId="ACD.ChemSketch.20">
                  <p:embed/>
                </p:oleObj>
              </mc:Choice>
              <mc:Fallback>
                <p:oleObj r:id="rId7" imgW="1975104" imgH="573024" progId="ACD.ChemSketch.2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584" y="5515274"/>
                        <a:ext cx="3208338" cy="9302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97795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823518" y="1421161"/>
            <a:ext cx="210064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1-metilcikloheksan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43485" y="3748859"/>
            <a:ext cx="11505030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DOBIJANJE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prirodnih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izvora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nafta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zemni gas)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Katalitička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hidrogenizacija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asićeni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ugljovodonici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dobiti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katalitičkom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hidrogenizacijom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nezasićenih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imaju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dvostruke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trostruke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aromatičnih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ugljovodonika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Kao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katalizatori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upotrebljavaju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viši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prelazni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metali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(Pt, Pd...).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Adicija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vodonika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dvostruku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odvija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iste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strane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ravni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dvostruke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tzv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syn-adicija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79833" y="3029432"/>
            <a:ext cx="1930337" cy="2870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1-izopropil-2-metilcikloheksan</a:t>
            </a:r>
          </a:p>
        </p:txBody>
      </p:sp>
    </p:spTree>
    <p:extLst>
      <p:ext uri="{BB962C8B-B14F-4D97-AF65-F5344CB8AC3E}">
        <p14:creationId xmlns:p14="http://schemas.microsoft.com/office/powerpoint/2010/main" val="380243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1934" y="126494"/>
            <a:ext cx="11310551" cy="788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Hidroliza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organometalnih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odvija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dve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faze.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prvoj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fazi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reaguju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metal,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čemu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odgovarajuće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organometalno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reakcionu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smešu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dodaju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supstance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ubrzavaju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između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metala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(CuSO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I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sl.).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5525960"/>
              </p:ext>
            </p:extLst>
          </p:nvPr>
        </p:nvGraphicFramePr>
        <p:xfrm>
          <a:off x="4034631" y="1075968"/>
          <a:ext cx="4122738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r:id="rId3" imgW="3264408" imgH="438912" progId="ACD.ChemSketch.20">
                  <p:embed/>
                </p:oleObj>
              </mc:Choice>
              <mc:Fallback>
                <p:oleObj r:id="rId3" imgW="3264408" imgH="438912" progId="ACD.ChemSketch.20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4631" y="1075968"/>
                        <a:ext cx="4122738" cy="54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6921883"/>
              </p:ext>
            </p:extLst>
          </p:nvPr>
        </p:nvGraphicFramePr>
        <p:xfrm>
          <a:off x="3592512" y="2860791"/>
          <a:ext cx="500697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r:id="rId5" imgW="3950208" imgH="402336" progId="ACD.ChemSketch.20">
                  <p:embed/>
                </p:oleObj>
              </mc:Choice>
              <mc:Fallback>
                <p:oleObj r:id="rId5" imgW="3950208" imgH="402336" progId="ACD.ChemSketch.2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2512" y="2860791"/>
                        <a:ext cx="5006975" cy="511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51933" y="2151041"/>
            <a:ext cx="11310551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organometalnom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ugljenik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metal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parcijalno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negativan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(δ-)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zbog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toga se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ponaša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Ukoliko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u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reakcionoj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smeši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prisutan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neki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protičan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rastvarač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sadr</a:t>
            </a: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ži vodonik vezan za elektronegativan atom (kiseo vodonik) – npr.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sl.),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dolazi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kiselo-bazne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proizvod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45825" y="3563562"/>
            <a:ext cx="11416659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REAKCIJE ALKANA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Sagorevanje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predstavlja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potpunu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oksidaciju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molekulskim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kiseonikom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čemu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proizvodi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dobijaju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ugljen-dioksid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oslobađa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toplota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C</a:t>
            </a:r>
            <a:r>
              <a:rPr kumimoji="0" lang="en-US" altLang="en-US" sz="11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altLang="en-US" sz="1100" b="1" baseline="-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2n+2 </a:t>
            </a: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(3n+1) O</a:t>
            </a:r>
            <a:r>
              <a:rPr kumimoji="0" lang="en-US" altLang="en-US" sz="11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 </a:t>
            </a: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----→ 2n CO</a:t>
            </a:r>
            <a:r>
              <a:rPr kumimoji="0" lang="en-US" altLang="en-US" sz="11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(2n+2) H</a:t>
            </a:r>
            <a:r>
              <a:rPr kumimoji="0" lang="en-US" altLang="en-US" sz="11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+ </a:t>
            </a:r>
            <a:r>
              <a:rPr kumimoji="0" lang="en-US" altLang="en-US" sz="11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toplota</a:t>
            </a:r>
            <a:endParaRPr kumimoji="0" lang="en-US" alt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Piroliza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zagrevanjem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više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temperature, u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odsustvu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kiseonika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transformišu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više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niže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članove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homologog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niza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odgovarajuće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izomere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račvastog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niza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nastati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alkeni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Tokom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ovog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procesa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izuzetno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složena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smeša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proizvoda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 u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nekim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posebnim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slučajevima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proces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moguće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delimično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kontrolisati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Halogenovanje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uvodjenje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funkcionalne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ugljovodonični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niz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Reakcijom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nova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klasa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organskih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drugim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reakcionim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postupcima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budu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prevedeni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čitav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niz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veoma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korisnih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proizvoda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halogenovanja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odvija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prema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slobodnoradikalskom</a:t>
            </a: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lančanom</a:t>
            </a: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mehanizmu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tri faze: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I)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Inicijacija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započinje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pod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uticajem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svetlosti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zagrevanja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homolitičkim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elektronskog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čini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ide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ide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atom)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raskidanjem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Cl-Cl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čemu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dva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radikala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hlora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216769" y="621737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371096"/>
              </p:ext>
            </p:extLst>
          </p:nvPr>
        </p:nvGraphicFramePr>
        <p:xfrm>
          <a:off x="5216769" y="6076188"/>
          <a:ext cx="16462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r:id="rId7" imgW="1527048" imgH="417576" progId="ACD.ChemSketch.20">
                  <p:embed/>
                </p:oleObj>
              </mc:Choice>
              <mc:Fallback>
                <p:oleObj r:id="rId7" imgW="1527048" imgH="417576" progId="ACD.ChemSketch.2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6769" y="6076188"/>
                        <a:ext cx="16462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094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2449902"/>
              </p:ext>
            </p:extLst>
          </p:nvPr>
        </p:nvGraphicFramePr>
        <p:xfrm>
          <a:off x="4375322" y="569524"/>
          <a:ext cx="358140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r:id="rId3" imgW="3060192" imgH="539496" progId="ACD.ChemSketch.20">
                  <p:embed/>
                </p:oleObj>
              </mc:Choice>
              <mc:Fallback>
                <p:oleObj r:id="rId3" imgW="3060192" imgH="539496" progId="ACD.ChemSketch.20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5322" y="569524"/>
                        <a:ext cx="3581400" cy="62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4778817"/>
              </p:ext>
            </p:extLst>
          </p:nvPr>
        </p:nvGraphicFramePr>
        <p:xfrm>
          <a:off x="4639811" y="1738554"/>
          <a:ext cx="3169935" cy="588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r:id="rId5" imgW="2581656" imgH="481584" progId="ACD.ChemSketch.20">
                  <p:embed/>
                </p:oleObj>
              </mc:Choice>
              <mc:Fallback>
                <p:oleObj r:id="rId5" imgW="2581656" imgH="481584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9811" y="1738554"/>
                        <a:ext cx="3169935" cy="5883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0774992"/>
              </p:ext>
            </p:extLst>
          </p:nvPr>
        </p:nvGraphicFramePr>
        <p:xfrm>
          <a:off x="4909661" y="2978368"/>
          <a:ext cx="2512722" cy="1205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r:id="rId7" imgW="2151888" imgH="1039368" progId="ACD.ChemSketch.20">
                  <p:embed/>
                </p:oleObj>
              </mc:Choice>
              <mc:Fallback>
                <p:oleObj r:id="rId7" imgW="2151888" imgH="1039368" progId="ACD.ChemSketch.20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9661" y="2978368"/>
                        <a:ext cx="2512722" cy="12056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5634701"/>
              </p:ext>
            </p:extLst>
          </p:nvPr>
        </p:nvGraphicFramePr>
        <p:xfrm>
          <a:off x="4722499" y="4832916"/>
          <a:ext cx="1927225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r:id="rId9" imgW="1697736" imgH="950976" progId="ACD.ChemSketch.20">
                  <p:embed/>
                </p:oleObj>
              </mc:Choice>
              <mc:Fallback>
                <p:oleObj r:id="rId9" imgW="1697736" imgH="950976" progId="ACD.ChemSketch.2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2499" y="4832916"/>
                        <a:ext cx="1927225" cy="1082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20130" y="258944"/>
            <a:ext cx="11491784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II)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Propagacija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1: u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ovoj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fazi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dolazi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između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molekula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radikala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hlora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čemu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metil-radikal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20130" y="1207846"/>
            <a:ext cx="1149178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II)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Propagacija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2: u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ovoj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fazi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dolazi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metil-radikala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drugog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molekula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hlora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čemu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hlormetan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novi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radikal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hlora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drugim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molekulom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započinje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novi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propagacioni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ciklus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Na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taj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način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održava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lančani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mehanizam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20130" y="2652039"/>
            <a:ext cx="11491784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III)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Terminacija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sudarom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dva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radikala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prekida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lančani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tok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ta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faza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naziva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terminacija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420130" y="4099338"/>
            <a:ext cx="1177187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Hidrogenizacija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Mali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cikloalkani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ciklopropan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ciklobutan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hidrogenizovati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prisustvu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katalizatora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čemu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odgovarajući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aciklični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Razlog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ovakvu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reaktivnost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u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velikom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naponu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prstena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Cikloalkani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bez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napona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podležu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ovoj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cikloheksan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17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24443" y="378473"/>
            <a:ext cx="1155103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Vežba</a:t>
            </a: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dobijanje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redukcijom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hloroforma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Kao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katalizator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koristi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Zn a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ko-katalizator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CuSO</a:t>
            </a:r>
            <a:r>
              <a:rPr kumimoji="0" lang="en-US" altLang="en-US" sz="11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bakar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cink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zajedno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obrazuju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spreg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bakar-cink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reaguje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brže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nego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cink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Rastvarači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donori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protona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etanol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19153"/>
              </p:ext>
            </p:extLst>
          </p:nvPr>
        </p:nvGraphicFramePr>
        <p:xfrm>
          <a:off x="3781960" y="1184349"/>
          <a:ext cx="4636000" cy="96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r:id="rId3" imgW="3919728" imgH="813816" progId="ACD.ChemSketch.20">
                  <p:embed/>
                </p:oleObj>
              </mc:Choice>
              <mc:Fallback>
                <p:oleObj r:id="rId3" imgW="3919728" imgH="813816" progId="ACD.ChemSketch.2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1960" y="1184349"/>
                        <a:ext cx="4636000" cy="9659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157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944</Words>
  <Application>Microsoft Office PowerPoint</Application>
  <PresentationFormat>Widescreen</PresentationFormat>
  <Paragraphs>45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ACD.ChemSketch.20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Mihajlo</dc:creator>
  <cp:lastModifiedBy>Mihajlo</cp:lastModifiedBy>
  <cp:revision>13</cp:revision>
  <dcterms:created xsi:type="dcterms:W3CDTF">2021-03-08T19:14:26Z</dcterms:created>
  <dcterms:modified xsi:type="dcterms:W3CDTF">2023-03-07T08:30:36Z</dcterms:modified>
</cp:coreProperties>
</file>