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084C-88AE-4A1F-9040-26777FE1243B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CBA1-AEE5-49E2-9833-C28A3561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074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084C-88AE-4A1F-9040-26777FE1243B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CBA1-AEE5-49E2-9833-C28A3561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44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084C-88AE-4A1F-9040-26777FE1243B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CBA1-AEE5-49E2-9833-C28A3561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084C-88AE-4A1F-9040-26777FE1243B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CBA1-AEE5-49E2-9833-C28A3561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673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084C-88AE-4A1F-9040-26777FE1243B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CBA1-AEE5-49E2-9833-C28A3561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62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084C-88AE-4A1F-9040-26777FE1243B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CBA1-AEE5-49E2-9833-C28A3561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569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084C-88AE-4A1F-9040-26777FE1243B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CBA1-AEE5-49E2-9833-C28A3561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0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084C-88AE-4A1F-9040-26777FE1243B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CBA1-AEE5-49E2-9833-C28A3561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908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084C-88AE-4A1F-9040-26777FE1243B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CBA1-AEE5-49E2-9833-C28A3561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00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084C-88AE-4A1F-9040-26777FE1243B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CBA1-AEE5-49E2-9833-C28A3561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396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084C-88AE-4A1F-9040-26777FE1243B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CBA1-AEE5-49E2-9833-C28A3561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05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0084C-88AE-4A1F-9040-26777FE1243B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6CBA1-AEE5-49E2-9833-C28A3561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60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62709" y="375411"/>
            <a:ext cx="11084011" cy="127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ALKENI</a:t>
            </a:r>
            <a:endParaRPr kumimoji="0" lang="en-US" alt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Alkeni su ugljovodonici koji sadrže jednu ili više dvostrukih ugljenik-ugljenik veza (C=C). Dvostruka veza je funkcionalna grupa alkena i određuje njihove fizičke i hemijske osobine. Dvostruka veza se sastoji od jedne σ- i jedne π-kovalentne veze, ima planarnu geometriju i valencione uglove između atoma od 120°, zbog toga što su ugljenikovi atomi koji čine dvostruku vezu sp</a:t>
            </a:r>
            <a:r>
              <a:rPr kumimoji="0" lang="sr-Latn-RS" altLang="en-US" sz="11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-hibridizovani. Prema položaju dvostruke veze alkeni se mogu podeliti na terminalne, kod kojih je dvostruka veza na kraju niza, i na unutrašnje, kod kojih se nalazi unutar niza. 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Alkeni se mogu naći u 2 geometrijska izomera. Kada su kod unutrašnjih alkena isti supstituenti ili supstituenti istog prioriteta mogu biti raspoređeni sa iste (CIS - geometrija) ili sa suprotne strane dvostruke veze (TRANS - geometrija). Cis izomeri teže se pakuju u kristalne rešetke pa imaju niže tačke topljenja od odgovarajućih trans izomera. Trans izomeri su stabilniji od cis izomera.</a:t>
            </a:r>
            <a:endParaRPr kumimoji="0" lang="sr-Latn-R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62709" y="3433191"/>
            <a:ext cx="11084011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DOBIJANJE</a:t>
            </a:r>
            <a:endParaRPr kumimoji="0" lang="en-US" alt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Dehidrohalogenovanje</a:t>
            </a:r>
            <a:endParaRPr lang="en-US" alt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 se mogu dobiti reakcijama eliminacije iz odgovarajućih halogenalkana upotrebom jakih baza (natrijum-hidroksid NaOH, natrijum-etoksid NaOEt, kalijum-tercijarni-butoksid </a:t>
            </a:r>
            <a:r>
              <a:rPr kumimoji="0" lang="sr-Latn-RS" alt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-BuOK). Upotrebom sterno manjih baza (NaOH, NaOEt) dobija se više supstituisan alken (prema Zajecevljevom pravilu), dok se upotrebom voluminoznijih baza (t-BuOK) dobija manje supstituisan alken (prema Hofmanovom pravilu). Uvek kada je moguće kao glavni proizvod nastaje termodinamički stabilniji trans alken. Odlazeća grupa i susedni H-atom (koji uzima baza) moraju biti u anti-položaju da bi došlo do eliminacije.</a:t>
            </a:r>
            <a:endParaRPr kumimoji="0" lang="sr-Latn-R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7567301"/>
              </p:ext>
            </p:extLst>
          </p:nvPr>
        </p:nvGraphicFramePr>
        <p:xfrm>
          <a:off x="2812237" y="1972732"/>
          <a:ext cx="6584950" cy="1309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CS ChemDraw Drawing" r:id="rId3" imgW="6585381" imgH="1309061" progId="ChemDraw.Document.6.0">
                  <p:embed/>
                </p:oleObj>
              </mc:Choice>
              <mc:Fallback>
                <p:oleObj name="CS ChemDraw Drawing" r:id="rId3" imgW="6585381" imgH="130906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12237" y="1972732"/>
                        <a:ext cx="6584950" cy="1309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9897487"/>
              </p:ext>
            </p:extLst>
          </p:nvPr>
        </p:nvGraphicFramePr>
        <p:xfrm>
          <a:off x="2763838" y="5230813"/>
          <a:ext cx="6681787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CS ChemDraw Drawing" r:id="rId5" imgW="6681500" imgH="816990" progId="ChemDraw.Document.6.0">
                  <p:embed/>
                </p:oleObj>
              </mc:Choice>
              <mc:Fallback>
                <p:oleObj name="CS ChemDraw Drawing" r:id="rId5" imgW="6681500" imgH="81699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63838" y="5230813"/>
                        <a:ext cx="6681787" cy="817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716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93124" y="369433"/>
            <a:ext cx="1102444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Dehidratacija</a:t>
            </a:r>
            <a:r>
              <a:rPr kumimoji="0" lang="en-US" alt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1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alkohola</a:t>
            </a:r>
            <a:endParaRPr kumimoji="0" lang="en-US" altLang="en-US" sz="11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Dehidratacijom alkohola se dobijaju alkeni. Reakcija je eliminaciona, i za njeno odvijanje neophodno je prisustvo kiselina, najčešće H</a:t>
            </a:r>
            <a:r>
              <a:rPr kumimoji="0" lang="sr-Latn-RS" altLang="en-US" sz="11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kumimoji="0" lang="sr-Latn-RS" altLang="en-US" sz="11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ili H</a:t>
            </a:r>
            <a:r>
              <a:rPr kumimoji="0" lang="sr-Latn-RS" altLang="en-US" sz="11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</a:t>
            </a:r>
            <a:r>
              <a:rPr kumimoji="0" lang="sr-Latn-RS" altLang="en-US" sz="11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(HSO</a:t>
            </a:r>
            <a:r>
              <a:rPr kumimoji="0" lang="sr-Latn-RS" altLang="en-US" sz="11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kumimoji="0" lang="sr-Latn-RS" altLang="en-US" sz="11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ili H</a:t>
            </a:r>
            <a:r>
              <a:rPr kumimoji="0" lang="sr-Latn-RS" altLang="en-US" sz="11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</a:t>
            </a:r>
            <a:r>
              <a:rPr kumimoji="0" lang="sr-Latn-RS" altLang="en-US" sz="11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kumimoji="0" lang="sr-Latn-RS" altLang="en-US" sz="11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sr-Latn-R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anjoni koji nastaju su slabi nukleofili pa neće doći do konkurentne reakcije - supstitucije). Reakcija započinje protonovanjem hidroksilne grupe, pri čemu nastaje intermedijerni alkoksonijum jon, i zatim molekul rastvarača ili anjon kiseline imaju ulogu baze koja preuzima susedni H-atom. 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9112179"/>
              </p:ext>
            </p:extLst>
          </p:nvPr>
        </p:nvGraphicFramePr>
        <p:xfrm>
          <a:off x="3255783" y="1559168"/>
          <a:ext cx="5699125" cy="123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CS ChemDraw Drawing" r:id="rId3" imgW="5699902" imgH="1229750" progId="ChemDraw.Document.6.0">
                  <p:embed/>
                </p:oleObj>
              </mc:Choice>
              <mc:Fallback>
                <p:oleObj name="CS ChemDraw Drawing" r:id="rId3" imgW="5699902" imgH="122975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55783" y="1559168"/>
                        <a:ext cx="5699125" cy="1230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593123" y="3316346"/>
            <a:ext cx="11024445" cy="1455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REAKCIJE ALKENA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171450" indent="-171450" algn="just">
              <a:lnSpc>
                <a:spcPct val="115000"/>
              </a:lnSpc>
              <a:buFontTx/>
              <a:buChar char="-"/>
            </a:pP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Hidratacija</a:t>
            </a: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Hidratacijom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alkena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prisustvu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mineralnih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reversna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dehidracije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Proces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započinje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elektrofilnim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napadom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čemu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intermedijarni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karbokatjon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zatim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sledi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nukleofilni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napad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glavni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proizvod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nastaje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više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supstituisani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</a:pP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7511365"/>
              </p:ext>
            </p:extLst>
          </p:nvPr>
        </p:nvGraphicFramePr>
        <p:xfrm>
          <a:off x="2970213" y="4805363"/>
          <a:ext cx="6267450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CS ChemDraw Drawing" r:id="rId5" imgW="6268106" imgH="730004" progId="ChemDraw.Document.6.0">
                  <p:embed/>
                </p:oleObj>
              </mc:Choice>
              <mc:Fallback>
                <p:oleObj name="CS ChemDraw Drawing" r:id="rId5" imgW="6268106" imgH="73000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70213" y="4805363"/>
                        <a:ext cx="6267450" cy="730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386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5341" y="296055"/>
            <a:ext cx="11024445" cy="1065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15000"/>
              </a:lnSpc>
              <a:buFontTx/>
              <a:buChar char="-"/>
            </a:pP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Halogenovanje</a:t>
            </a: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Elektrofilnom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adicijom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broma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dvostruku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vezu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dobijaju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vicinalni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dihalogenalkani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Prvo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nastaje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intermedijerni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bromonijum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jon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podle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že napadu bromida i dobija se anti- proizvod. Kod nesimetričnih bromonijum jona, bromid napada više supstituisani kraj.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4628316"/>
              </p:ext>
            </p:extLst>
          </p:nvPr>
        </p:nvGraphicFramePr>
        <p:xfrm>
          <a:off x="3420738" y="1560513"/>
          <a:ext cx="5073650" cy="1112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CS ChemDraw Drawing" r:id="rId3" imgW="5073431" imgH="1112488" progId="ChemDraw.Document.6.0">
                  <p:embed/>
                </p:oleObj>
              </mc:Choice>
              <mc:Fallback>
                <p:oleObj name="CS ChemDraw Drawing" r:id="rId3" imgW="5073431" imgH="1112488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20738" y="1560513"/>
                        <a:ext cx="5073650" cy="1112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445340" y="2872132"/>
            <a:ext cx="11024445" cy="1065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15000"/>
              </a:lnSpc>
              <a:buFontTx/>
              <a:buChar char="-"/>
            </a:pP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Hidroborovanje - oksidacija</a:t>
            </a: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Hidroborovanje-oksidacija je postupak za dobijanje alkohola iz alkena. Kod nesimetričnih alkena dobija se manje supstituisani alkohol.</a:t>
            </a:r>
          </a:p>
          <a:p>
            <a:pPr algn="just">
              <a:lnSpc>
                <a:spcPct val="115000"/>
              </a:lnSpc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12374"/>
              </p:ext>
            </p:extLst>
          </p:nvPr>
        </p:nvGraphicFramePr>
        <p:xfrm>
          <a:off x="4273550" y="3714750"/>
          <a:ext cx="336867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CS ChemDraw Drawing" r:id="rId5" imgW="3367969" imgH="937236" progId="ChemDraw.Document.6.0">
                  <p:embed/>
                </p:oleObj>
              </mc:Choice>
              <mc:Fallback>
                <p:oleObj name="CS ChemDraw Drawing" r:id="rId5" imgW="3367969" imgH="93723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73550" y="3714750"/>
                        <a:ext cx="3368675" cy="936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445340" y="4777939"/>
            <a:ext cx="11024445" cy="1209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15000"/>
              </a:lnSpc>
              <a:buFontTx/>
              <a:buChar char="-"/>
            </a:pP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Oksimerkurovanje - demerkurovanje</a:t>
            </a: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Reakcijom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alkena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Hg(II) soli (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npr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Živa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(II)-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acetat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Hg(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OAc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u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prisustvu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vode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prvoj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fazi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redukcijom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pomoću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natrijum-bor-hidrida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drugoj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fazi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nastaju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</a:t>
            </a:r>
            <a:r>
              <a:rPr lang="sr-Latn-R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supstituisani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alkoholi</a:t>
            </a:r>
            <a:r>
              <a:rPr lang="sr-Latn-R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kod nesimetričnih alkena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Sekvenca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zove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oksimerkurovanje-demerkurovanje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756780"/>
              </p:ext>
            </p:extLst>
          </p:nvPr>
        </p:nvGraphicFramePr>
        <p:xfrm>
          <a:off x="4291013" y="5640388"/>
          <a:ext cx="3349625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CS ChemDraw Drawing" r:id="rId7" imgW="3349681" imgH="938942" progId="ChemDraw.Document.6.0">
                  <p:embed/>
                </p:oleObj>
              </mc:Choice>
              <mc:Fallback>
                <p:oleObj name="CS ChemDraw Drawing" r:id="rId7" imgW="3349681" imgH="93894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91013" y="5640388"/>
                        <a:ext cx="3349625" cy="938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166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5341" y="296055"/>
            <a:ext cx="11024445" cy="1184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15000"/>
              </a:lnSpc>
              <a:buFontTx/>
              <a:buChar char="-"/>
            </a:pPr>
            <a:r>
              <a:rPr lang="sr-Latn-R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ksidacija Kalijum-permanganatom (oksidativna dihidroksilacija)</a:t>
            </a: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Alkeni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reaguju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vodenim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rastvorom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KMnO</a:t>
            </a:r>
            <a:r>
              <a:rPr lang="en-US" sz="1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niskim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temperaturama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(0°C)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daju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sin-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vicinalne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diole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Tokom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reakcije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nastaje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ciklični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intermedijer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neorganski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manganatni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estar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hidrolizuje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krajnjeg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proizvoda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diola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nastaje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nestabilna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manganatna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kiselina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</a:t>
            </a:r>
            <a:r>
              <a:rPr lang="en-US" sz="1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MnO</a:t>
            </a:r>
            <a:r>
              <a:rPr lang="en-US" sz="1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u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kiseloj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sredini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disproporcioniše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MnO</a:t>
            </a:r>
            <a:r>
              <a:rPr lang="en-US" sz="1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MnO</a:t>
            </a:r>
            <a:r>
              <a:rPr lang="en-US" sz="1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reaguje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još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jednim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ekvivalentom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alkena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</a:pP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047392"/>
              </p:ext>
            </p:extLst>
          </p:nvPr>
        </p:nvGraphicFramePr>
        <p:xfrm>
          <a:off x="2868613" y="1824038"/>
          <a:ext cx="6175375" cy="176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CS ChemDraw Drawing" r:id="rId3" imgW="6174964" imgH="1766166" progId="ChemDraw.Document.6.0">
                  <p:embed/>
                </p:oleObj>
              </mc:Choice>
              <mc:Fallback>
                <p:oleObj name="CS ChemDraw Drawing" r:id="rId3" imgW="6174964" imgH="176616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68613" y="1824038"/>
                        <a:ext cx="6175375" cy="1766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445341" y="3935314"/>
            <a:ext cx="11024445" cy="845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15000"/>
              </a:lnSpc>
              <a:buFontTx/>
              <a:buChar char="-"/>
            </a:pPr>
            <a:r>
              <a:rPr lang="sr-Latn-R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ksidacija peroksi kiselinama (epoksidacija)</a:t>
            </a: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Latn-R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Reakcijom alkena sa peroksi kiselinama dobijaju se epoksidi. Transfer kiseonika je sin- stereospecifičan. Kiselina koja se često koristi u ove svrhe je MCPBA – meta-hlorperbenzoeva kiselina.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3916862"/>
              </p:ext>
            </p:extLst>
          </p:nvPr>
        </p:nvGraphicFramePr>
        <p:xfrm>
          <a:off x="2854325" y="4886325"/>
          <a:ext cx="6562725" cy="142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CS ChemDraw Drawing" r:id="rId5" imgW="6562415" imgH="1424616" progId="ChemDraw.Document.6.0">
                  <p:embed/>
                </p:oleObj>
              </mc:Choice>
              <mc:Fallback>
                <p:oleObj name="CS ChemDraw Drawing" r:id="rId5" imgW="6562415" imgH="142461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54325" y="4886325"/>
                        <a:ext cx="6562725" cy="1423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176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5341" y="296055"/>
            <a:ext cx="11024445" cy="820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15000"/>
              </a:lnSpc>
              <a:buFontTx/>
              <a:buChar char="-"/>
            </a:pP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Ozonoliza</a:t>
            </a: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Reakcijom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alkena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ozona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dolazi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potpunog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oksidativnog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raskidanja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dvostruke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veze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U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prvom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koraku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nastaju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ozonidi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dalje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redukuju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pomoću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cinka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Kao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krajnji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proizvodi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zavisnosti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stepena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supstitucije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C-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atoma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gradili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dvostruku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vezu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nastaju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aldehidi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ketoni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84147"/>
              </p:ext>
            </p:extLst>
          </p:nvPr>
        </p:nvGraphicFramePr>
        <p:xfrm>
          <a:off x="2569044" y="1525300"/>
          <a:ext cx="6777037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CS ChemDraw Drawing" r:id="rId3" imgW="6777193" imgH="979877" progId="ChemDraw.Document.6.0">
                  <p:embed/>
                </p:oleObj>
              </mc:Choice>
              <mc:Fallback>
                <p:oleObj name="CS ChemDraw Drawing" r:id="rId3" imgW="6777193" imgH="97987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69044" y="1525300"/>
                        <a:ext cx="6777037" cy="979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509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</TotalTime>
  <Words>587</Words>
  <Application>Microsoft Office PowerPoint</Application>
  <PresentationFormat>Widescreen</PresentationFormat>
  <Paragraphs>43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CS ChemDraw Drawing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Mihajlo</dc:creator>
  <cp:lastModifiedBy>Mihajlo</cp:lastModifiedBy>
  <cp:revision>21</cp:revision>
  <dcterms:created xsi:type="dcterms:W3CDTF">2021-03-27T18:38:24Z</dcterms:created>
  <dcterms:modified xsi:type="dcterms:W3CDTF">2021-03-30T07:42:10Z</dcterms:modified>
</cp:coreProperties>
</file>