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3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8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2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5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8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2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3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6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75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6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BEB8E-4086-49C4-BAA9-ECFAF080F388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EA8FF-5713-414E-A6B5-2DB0B0BA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8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7673" y="476360"/>
            <a:ext cx="10984831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sr-Latn-C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 sadrže jedan ili više atoma halogena koji su vezani za ugljovodonični niz. Atom halogena određuje fizičke i hemijske osobine i predstavljaju funkcionalnu grupu halogenalkana. Zbog velike razlike u elektronegativnosti, veza između ugljenika i halogena je polarna kovalentna i njen dipolni momenat je usmeren prema elektronegativnijem atomu halogena, što uzrokuje parcijalno pozitivno naelektrisanje (δ+) C-atoma i parcijalno negativno naelektrisanje (δ-) atoma halogena. Prisustvo polarne C-X veze omogućava stvaranje jačih privlačnih interakcija tipa dipol-dipol, što ima kao posledicu veće tačke topljenja i ključanja halogenalkana normalnog niza u odnosu na odgovarajuće ugljovodonike sa istim brojem C-atoma.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609014"/>
              </p:ext>
            </p:extLst>
          </p:nvPr>
        </p:nvGraphicFramePr>
        <p:xfrm>
          <a:off x="5396746" y="2060074"/>
          <a:ext cx="1466684" cy="1116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S ChemDraw Drawing" r:id="rId3" imgW="1063681" imgH="808889" progId="ChemDraw.Document.6.0">
                  <p:embed/>
                </p:oleObj>
              </mc:Choice>
              <mc:Fallback>
                <p:oleObj name="CS ChemDraw Drawing" r:id="rId3" imgW="1063681" imgH="80888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6746" y="2060074"/>
                        <a:ext cx="1466684" cy="1116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37672" y="3669631"/>
            <a:ext cx="10984832" cy="1835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IZOMERIJA OPTIČKI AKTIVNIH JEDINJENJA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Optički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sposobnost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skreću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ravan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polarizovane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svetlosti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Uzrok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optičke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aktivnosti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hiralnog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različita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poseduju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hiralni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hiralna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nađu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stereoizomera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međusobno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odnose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predmet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ogledalu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preklope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to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ENANTIOMERI.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Hiralnim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odrediti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apsolutna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konfiguracija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stereocentra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R,S-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nomenklature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odredi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prioritet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supstituenata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slučaju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2-butanol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gledaju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direktno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hiralni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masenim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brojem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prioritet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gleda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mesto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razlikovanja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Najveći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prioritet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hidroksilna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(-OH),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zatim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(-CH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pa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(-CH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najmanji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prioritet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(-H).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Supstituent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najmanjeg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prioriteta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postavi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isprekidanoj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ravni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papira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zatim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gleda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redosled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kojem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postavljena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((-OH),(-Me),(-Et)) – 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POSMATRA SE DUŽ VEZE od HIRALNOG UGLJENIKA </a:t>
            </a: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 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SUPSTITUENTU NAJMANJEG PRIORITETA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supstituenta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raspoređena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smeru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kazaljke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lang="en-US" sz="11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konfiguracija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raspoređena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suprotno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smera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kazaljke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1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sz="11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konfiguracija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2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796499"/>
              </p:ext>
            </p:extLst>
          </p:nvPr>
        </p:nvGraphicFramePr>
        <p:xfrm>
          <a:off x="2888240" y="647123"/>
          <a:ext cx="6378575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S ChemDraw Drawing" r:id="rId3" imgW="6377834" imgH="1940139" progId="ChemDraw.Document.6.0">
                  <p:embed/>
                </p:oleObj>
              </mc:Choice>
              <mc:Fallback>
                <p:oleObj name="CS ChemDraw Drawing" r:id="rId3" imgW="6377834" imgH="194013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88240" y="647123"/>
                        <a:ext cx="6378575" cy="193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43344" y="2759697"/>
            <a:ext cx="11296073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sr-Latn-C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Slobodnoradikalsko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halogenovanje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C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 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 nastati slobodnoradikalskim halogenovanjem alkana (reaktivnost halogena opada u nizu F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&gt;Cl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&gt;Br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&gt;I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Najbrže reaguju tercijarne C-H veze alkana, a najveću selektivnost pokazuje brom.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868128"/>
              </p:ext>
            </p:extLst>
          </p:nvPr>
        </p:nvGraphicFramePr>
        <p:xfrm>
          <a:off x="4672948" y="4374284"/>
          <a:ext cx="283686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S ChemDraw Drawing" r:id="rId5" imgW="2837617" imgH="1209709" progId="ChemDraw.Document.6.0">
                  <p:embed/>
                </p:oleObj>
              </mc:Choice>
              <mc:Fallback>
                <p:oleObj name="CS ChemDraw Drawing" r:id="rId5" imgW="2837617" imgH="120970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2948" y="4374284"/>
                        <a:ext cx="2836863" cy="120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331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598" y="471758"/>
            <a:ext cx="11083637" cy="1439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Tx/>
              <a:buChar char="-"/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Hidrohalogenovanje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C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Adicijom 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halogenovodoničnih kiselina na alkene dobijaju se odgovarajući halogenalkani. Kada se reakcija odvija jonskim mehanizmom a C-atomi dvostruke veze nisu jednako supstituisani dobija se više supstituisani halogenalkan prema MARKOVNIKOVLJEVOM PRAVILU. U prvom koraku elektroni iz dvostruke veze (nukleofil) napadaju proton (elektrofil) iz kiseline i nastaje nova C-H veza na manje supstituisanom C-atomu dvostruke veze. Raskidanjem dvostruke veze C-atom za koji se nije vezao H postaje karbokatjon (deficitaran elektronima - elektrofil) i u sledećem koraku ga napada anjon :Br</a:t>
            </a:r>
            <a:r>
              <a:rPr lang="sr-Latn-C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(nukleofil) i nastaje C-Br veza. Pošto je napad nukleofila moguć sa gornje i donje strane </a:t>
            </a:r>
            <a:r>
              <a:rPr lang="sr-Latn-C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planarnog karbokatjona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nastaju 2 proizvoda, različitih konfiguracija (R i S).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917654"/>
              </p:ext>
            </p:extLst>
          </p:nvPr>
        </p:nvGraphicFramePr>
        <p:xfrm>
          <a:off x="2482850" y="2185988"/>
          <a:ext cx="7337425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CS ChemDraw Drawing" r:id="rId3" imgW="6146469" imgH="1295416" progId="ChemDraw.Document.6.0">
                  <p:embed/>
                </p:oleObj>
              </mc:Choice>
              <mc:Fallback>
                <p:oleObj name="CS ChemDraw Drawing" r:id="rId3" imgW="6146469" imgH="129541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2850" y="2185988"/>
                        <a:ext cx="7337425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09597" y="3817402"/>
            <a:ext cx="110836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Elektrofilna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Adicijom 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 na alkene dobijaju se vicinalni (susedni) dihalogenalkani, kao proizvodi anti-adicije. Kada se nepolaran molekul Br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dovoljno približi polarnoj dvostrukoj vezi, ona indukuje razdvajanje polarnosti u molekulu Br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tako da atom Br bliži dvostrukoj vezi postaje parcijalno pozitivan (δ+), a atom Br dalji od dvostruke veze parcijalno negativan (δ-). Dvostruka veza (nukleofil) napada parcijalno pozitivan atom Br (elektrofil) i gradi intermedijarni </a:t>
            </a:r>
            <a:r>
              <a:rPr lang="sr-Latn-C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bromonijum-katjon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Bromidni anjon vrši napad sa suprotne strane broma u mostu i dobijaju se proizvodi anti-adicije.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065318"/>
              </p:ext>
            </p:extLst>
          </p:nvPr>
        </p:nvGraphicFramePr>
        <p:xfrm>
          <a:off x="2311383" y="5024066"/>
          <a:ext cx="7680063" cy="1253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S ChemDraw Drawing" r:id="rId5" imgW="6262151" imgH="1022944" progId="ChemDraw.Document.6.0">
                  <p:embed/>
                </p:oleObj>
              </mc:Choice>
              <mc:Fallback>
                <p:oleObj name="CS ChemDraw Drawing" r:id="rId5" imgW="6262151" imgH="102294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11383" y="5024066"/>
                        <a:ext cx="7680063" cy="1253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377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273" y="457586"/>
            <a:ext cx="11425382" cy="1050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Tx/>
              <a:buChar char="-"/>
            </a:pP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supstitucije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sr-Latn-C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 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mogu dobiti supstitucionim reakcijama iz alkohola pomoću halogenvodoničnih kiselina. Primarni alkoholi reaguju prema S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2-mehanizmu - (napad nukleofila (:Br</a:t>
            </a:r>
            <a:r>
              <a:rPr lang="sr-Latn-C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i stvaranje nove C-Br veze se odvija istovremeno sa odlaskom odlazeće grupe (H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koja nastaje protonovanjem –OH, jer je –OH loša odlazeća grupa) i raskidanjem veze C-O. Sve se odvija u jednom koraku – koncertovan proces).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281461"/>
              </p:ext>
            </p:extLst>
          </p:nvPr>
        </p:nvGraphicFramePr>
        <p:xfrm>
          <a:off x="3448339" y="1892011"/>
          <a:ext cx="51752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CS ChemDraw Drawing" r:id="rId3" imgW="5175504" imgH="650693" progId="ChemDraw.Document.6.0">
                  <p:embed/>
                </p:oleObj>
              </mc:Choice>
              <mc:Fallback>
                <p:oleObj name="CS ChemDraw Drawing" r:id="rId3" imgW="5175504" imgH="65069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8339" y="1892011"/>
                        <a:ext cx="5175250" cy="65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23273" y="2692086"/>
            <a:ext cx="11425382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fosfor-tribromida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(PBr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fosfor-trihlorida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tionil-hlorida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(SOCl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takođe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462036"/>
              </p:ext>
            </p:extLst>
          </p:nvPr>
        </p:nvGraphicFramePr>
        <p:xfrm>
          <a:off x="3138776" y="3209059"/>
          <a:ext cx="5794375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CS ChemDraw Drawing" r:id="rId5" imgW="5794319" imgH="696744" progId="ChemDraw.Document.6.0">
                  <p:embed/>
                </p:oleObj>
              </mc:Choice>
              <mc:Fallback>
                <p:oleObj name="CS ChemDraw Drawing" r:id="rId5" imgW="5794319" imgH="69674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38776" y="3209059"/>
                        <a:ext cx="5794375" cy="696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23273" y="3930447"/>
            <a:ext cx="11425382" cy="46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Tercijarni alkoholi reaguju prema S</a:t>
            </a:r>
            <a:r>
              <a:rPr lang="sr-Latn-C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1-mehanizmu (prvo se raskida C-O veza i odlazi odlazeća grupa (H2O), i nastaje karbokatjon planarne strukture, a u drugom koraku nukleofil napada karbokatjon i nastaje C-Cl veza).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803489"/>
              </p:ext>
            </p:extLst>
          </p:nvPr>
        </p:nvGraphicFramePr>
        <p:xfrm>
          <a:off x="3402240" y="4772506"/>
          <a:ext cx="5267446" cy="820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CS ChemDraw Drawing" r:id="rId7" imgW="5035154" imgH="785010" progId="ChemDraw.Document.6.0">
                  <p:embed/>
                </p:oleObj>
              </mc:Choice>
              <mc:Fallback>
                <p:oleObj name="CS ChemDraw Drawing" r:id="rId7" imgW="5035154" imgH="7850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2240" y="4772506"/>
                        <a:ext cx="5267446" cy="820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7724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6400" y="482892"/>
            <a:ext cx="114253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Halogenalkani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reaguju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rastvorom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AgNO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nerastvorni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halogen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srebra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Nakon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Ag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intermedijarni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karbokatjon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zavisnosti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uslova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razvijati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pravsu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prisutan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eliminacije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ukoliko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prisutan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osobinama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400" y="3739416"/>
            <a:ext cx="11425382" cy="676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zasniva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osobini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rastvoran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acetonu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potpuno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disosuje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jodidni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zamenjuje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halogenide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Sn2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mehanizmom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redosled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reaktivnosti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Zamenjeni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halogenidi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halogenide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rastvorni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acetonu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talog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775594"/>
              </p:ext>
            </p:extLst>
          </p:nvPr>
        </p:nvGraphicFramePr>
        <p:xfrm>
          <a:off x="3812972" y="4658378"/>
          <a:ext cx="4612236" cy="282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CS ChemDraw Drawing" r:id="rId3" imgW="3547872" imgH="217893" progId="ChemDraw.Document.6.0">
                  <p:embed/>
                </p:oleObj>
              </mc:Choice>
              <mc:Fallback>
                <p:oleObj name="CS ChemDraw Drawing" r:id="rId3" imgW="3547872" imgH="21789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2972" y="4658378"/>
                        <a:ext cx="4612236" cy="282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695784"/>
              </p:ext>
            </p:extLst>
          </p:nvPr>
        </p:nvGraphicFramePr>
        <p:xfrm>
          <a:off x="3212378" y="1494956"/>
          <a:ext cx="5813425" cy="200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CS ChemDraw Drawing" r:id="rId5" imgW="5813883" imgH="2001115" progId="ChemDraw.Document.6.0">
                  <p:embed/>
                </p:oleObj>
              </mc:Choice>
              <mc:Fallback>
                <p:oleObj name="CS ChemDraw Drawing" r:id="rId5" imgW="5813883" imgH="200111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12378" y="1494956"/>
                        <a:ext cx="5813425" cy="200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7973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469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7</cp:revision>
  <dcterms:created xsi:type="dcterms:W3CDTF">2021-04-02T21:26:11Z</dcterms:created>
  <dcterms:modified xsi:type="dcterms:W3CDTF">2021-04-02T22:44:33Z</dcterms:modified>
</cp:coreProperties>
</file>