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7E4E7-DD60-4489-A5F3-4FA4ECBE59B9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5873D-89DE-4E9C-ACA4-D8EF03BBC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613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7E4E7-DD60-4489-A5F3-4FA4ECBE59B9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5873D-89DE-4E9C-ACA4-D8EF03BBC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918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7E4E7-DD60-4489-A5F3-4FA4ECBE59B9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5873D-89DE-4E9C-ACA4-D8EF03BBC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804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7E4E7-DD60-4489-A5F3-4FA4ECBE59B9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5873D-89DE-4E9C-ACA4-D8EF03BBC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061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7E4E7-DD60-4489-A5F3-4FA4ECBE59B9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5873D-89DE-4E9C-ACA4-D8EF03BBC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655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7E4E7-DD60-4489-A5F3-4FA4ECBE59B9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5873D-89DE-4E9C-ACA4-D8EF03BBC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877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7E4E7-DD60-4489-A5F3-4FA4ECBE59B9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5873D-89DE-4E9C-ACA4-D8EF03BBC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5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7E4E7-DD60-4489-A5F3-4FA4ECBE59B9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5873D-89DE-4E9C-ACA4-D8EF03BBC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698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7E4E7-DD60-4489-A5F3-4FA4ECBE59B9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5873D-89DE-4E9C-ACA4-D8EF03BBC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97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7E4E7-DD60-4489-A5F3-4FA4ECBE59B9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5873D-89DE-4E9C-ACA4-D8EF03BBC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362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7E4E7-DD60-4489-A5F3-4FA4ECBE59B9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5873D-89DE-4E9C-ACA4-D8EF03BBC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865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67E4E7-DD60-4489-A5F3-4FA4ECBE59B9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35873D-89DE-4E9C-ACA4-D8EF03BBC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504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81262" y="522290"/>
            <a:ext cx="11237495" cy="1322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ALKOHOLI</a:t>
            </a: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Pojednostavljeno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alkoholi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mogu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posmatrati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jedinjenja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izvedena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iz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vode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zamenom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jednog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atoma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vodonika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alkil-grupom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Kiseonikov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atom je </a:t>
            </a:r>
            <a:r>
              <a:rPr lang="en-US" sz="11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</a:t>
            </a:r>
            <a:r>
              <a:rPr lang="en-US" sz="1100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hibridizovan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tetraedarsku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geometriju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Preko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dve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11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</a:t>
            </a:r>
            <a:r>
              <a:rPr lang="en-US" sz="1100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hibridne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orbitale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vezan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kovalentnim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polarnim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vezama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atom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vodonika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jedne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strane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C-atom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alkil-grupe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druge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preostale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dve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</a:t>
            </a:r>
            <a:r>
              <a:rPr lang="en-US" sz="1100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hibridne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orbitale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sme</a:t>
            </a:r>
            <a:r>
              <a:rPr lang="sr-Latn-R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štena su dva slobodna elektroska para. Hidroksilna grupa je polarna, i zbog toga se mnogi alkoholi dobro rastvorni u vodi. </a:t>
            </a: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sr-Latn-R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Alkoholi su amfoterni. U prisustvu jakih kiselina, hidroksilna grupa alkohola se protonuje, pri čemu nastaje alkoksonijum-jon.</a:t>
            </a: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9954335"/>
              </p:ext>
            </p:extLst>
          </p:nvPr>
        </p:nvGraphicFramePr>
        <p:xfrm>
          <a:off x="4583945" y="2401023"/>
          <a:ext cx="3032125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" name="CS ChemDraw Drawing" r:id="rId3" imgW="3032831" imgH="923591" progId="ChemDraw.Document.6.0">
                  <p:embed/>
                </p:oleObj>
              </mc:Choice>
              <mc:Fallback>
                <p:oleObj name="CS ChemDraw Drawing" r:id="rId3" imgW="3032831" imgH="923591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83945" y="2401023"/>
                        <a:ext cx="3032125" cy="923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481261" y="3526839"/>
            <a:ext cx="1123749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Zbog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velike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elektronegativnosti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kiseonika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atom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vodonika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kisele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karakteristike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Zato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alkoholi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mogu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deprotonovati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jakim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bazama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npr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NaOH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NaNH</a:t>
            </a:r>
            <a:r>
              <a:rPr lang="en-U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čime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alkoksidni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jon.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7009670"/>
              </p:ext>
            </p:extLst>
          </p:nvPr>
        </p:nvGraphicFramePr>
        <p:xfrm>
          <a:off x="4347408" y="4192230"/>
          <a:ext cx="3505200" cy="73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" name="CS ChemDraw Drawing" r:id="rId5" imgW="3505342" imgH="734694" progId="ChemDraw.Document.6.0">
                  <p:embed/>
                </p:oleObj>
              </mc:Choice>
              <mc:Fallback>
                <p:oleObj name="CS ChemDraw Drawing" r:id="rId5" imgW="3505342" imgH="734694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347408" y="4192230"/>
                        <a:ext cx="3505200" cy="735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481260" y="4801068"/>
            <a:ext cx="11237495" cy="753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DOBIJANJE</a:t>
            </a: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Hidratacija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alkena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katalizovana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kiselinama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adicijom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vode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alkene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prisustvu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nehalogenih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mineralnih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kiselina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dobijaju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alkoholi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hemijskom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smislu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potpuno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reversna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dehidrataciji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alkohola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Kao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glavni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proizvodi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dobijaju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više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supstituisani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alkoholi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350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1974825"/>
              </p:ext>
            </p:extLst>
          </p:nvPr>
        </p:nvGraphicFramePr>
        <p:xfrm>
          <a:off x="2366963" y="690563"/>
          <a:ext cx="6710362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CS ChemDraw Drawing" r:id="rId3" imgW="6709995" imgH="993948" progId="ChemDraw.Document.6.0">
                  <p:embed/>
                </p:oleObj>
              </mc:Choice>
              <mc:Fallback>
                <p:oleObj name="CS ChemDraw Drawing" r:id="rId3" imgW="6709995" imgH="993948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66963" y="690563"/>
                        <a:ext cx="6710362" cy="993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601579" y="2148393"/>
            <a:ext cx="11093116" cy="753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Sve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faze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ravnotežne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može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doći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izomerizacije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polaznog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alkena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posebno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ukoliko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može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nastane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termodinamički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stabilniji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alken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Oksimerkurovanje-demerkurovanje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Alkeni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vodom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prisustvu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Hg(II) soli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alkohole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odvija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stereoselektivno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nastaju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više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supstituisani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alkoholi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Moguć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napad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strane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planarne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dvostruke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veze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pa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mogu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nastati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dva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stereoizomera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6859191"/>
              </p:ext>
            </p:extLst>
          </p:nvPr>
        </p:nvGraphicFramePr>
        <p:xfrm>
          <a:off x="3501774" y="3270492"/>
          <a:ext cx="5292725" cy="1017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CS ChemDraw Drawing" r:id="rId5" imgW="5292887" imgH="1018253" progId="ChemDraw.Document.6.0">
                  <p:embed/>
                </p:oleObj>
              </mc:Choice>
              <mc:Fallback>
                <p:oleObj name="CS ChemDraw Drawing" r:id="rId5" imgW="5292887" imgH="1018253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01774" y="3270492"/>
                        <a:ext cx="5292725" cy="1017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601579" y="4399093"/>
            <a:ext cx="1109311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Hidroborovanje-oksidacija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ovom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sekvencom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alkeni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mogu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transformisati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alkohole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odvija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stereoselektivno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nastaju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supstituisani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alkoholi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8947015"/>
              </p:ext>
            </p:extLst>
          </p:nvPr>
        </p:nvGraphicFramePr>
        <p:xfrm>
          <a:off x="4042652" y="5292420"/>
          <a:ext cx="3360737" cy="86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CS ChemDraw Drawing" r:id="rId7" imgW="3360314" imgH="865600" progId="ChemDraw.Document.6.0">
                  <p:embed/>
                </p:oleObj>
              </mc:Choice>
              <mc:Fallback>
                <p:oleObj name="CS ChemDraw Drawing" r:id="rId7" imgW="3360314" imgH="86560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042652" y="5292420"/>
                        <a:ext cx="3360737" cy="8651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9615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1579" y="559657"/>
            <a:ext cx="11008895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Dobijanje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alkohola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iz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organometalnih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jedinjenja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Grinjarevog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reagensa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formaldehidom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nastaju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primarni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alkoholi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prvom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koraku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nastaje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organometalno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jedinjenje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Grinjarev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reagens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halogenalkana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magnezijuma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mora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odvijati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suvom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aprotičnom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rastvaraču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obično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koristi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dietil-etar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da ne bi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došlo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hidrolize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organometalnog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reagensa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sledećem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koraku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nukleofilna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alkil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iz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organometalnog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jedinjenja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napada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ugljenik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karbonilne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formaldehida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nastaje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nova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ugljenik-ugljenik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veza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alkoksid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metala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(so).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Potom</a:t>
            </a:r>
            <a:r>
              <a:rPr lang="sr-Latn-C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alkoksid metala se hidrolizuje  razblaženim rastvorom neke mineralne kiseline, i nastaje primarni alkohol (koji ima 1 C-atom više od polaznog halogenvodonika (iz karbonilne grupe formaldehida)).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3206850"/>
              </p:ext>
            </p:extLst>
          </p:nvPr>
        </p:nvGraphicFramePr>
        <p:xfrm>
          <a:off x="3476625" y="1924050"/>
          <a:ext cx="5256213" cy="1395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4" name="CS ChemDraw Drawing" r:id="rId3" imgW="5255886" imgH="1396047" progId="ChemDraw.Document.6.0">
                  <p:embed/>
                </p:oleObj>
              </mc:Choice>
              <mc:Fallback>
                <p:oleObj name="CS ChemDraw Drawing" r:id="rId3" imgW="5255886" imgH="1396047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76625" y="1924050"/>
                        <a:ext cx="5256213" cy="1395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601578" y="3561347"/>
            <a:ext cx="1100889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Grinjarevog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reagensa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aldehidima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osim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formaldehida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nastaju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sekundarni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alkoholi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9890109"/>
              </p:ext>
            </p:extLst>
          </p:nvPr>
        </p:nvGraphicFramePr>
        <p:xfrm>
          <a:off x="3251200" y="4316413"/>
          <a:ext cx="570865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5" name="CS ChemDraw Drawing" r:id="rId5" imgW="5708833" imgH="770939" progId="ChemDraw.Document.6.0">
                  <p:embed/>
                </p:oleObj>
              </mc:Choice>
              <mc:Fallback>
                <p:oleObj name="CS ChemDraw Drawing" r:id="rId5" imgW="5708833" imgH="770939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51200" y="4316413"/>
                        <a:ext cx="570865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601577" y="5311143"/>
            <a:ext cx="11008895" cy="2870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Grinjarevog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reagensa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ketonima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nastaju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tercijarni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alkoholi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1784877"/>
              </p:ext>
            </p:extLst>
          </p:nvPr>
        </p:nvGraphicFramePr>
        <p:xfrm>
          <a:off x="3322638" y="5921375"/>
          <a:ext cx="5546725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6" name="CS ChemDraw Drawing" r:id="rId7" imgW="5545942" imgH="753030" progId="ChemDraw.Document.6.0">
                  <p:embed/>
                </p:oleObj>
              </mc:Choice>
              <mc:Fallback>
                <p:oleObj name="CS ChemDraw Drawing" r:id="rId7" imgW="5545942" imgH="75303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322638" y="5921375"/>
                        <a:ext cx="5546725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541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1105" y="656054"/>
            <a:ext cx="11285621" cy="753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REAKCIJE</a:t>
            </a: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Dobijanje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halogenalkana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sintezu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halogenalkana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polazeći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od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alkohola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najčešće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koristi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njihova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SOCl</a:t>
            </a:r>
            <a:r>
              <a:rPr lang="en-U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PCl</a:t>
            </a:r>
            <a:r>
              <a:rPr lang="en-U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PBr</a:t>
            </a:r>
            <a:r>
              <a:rPr lang="en-U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Upotrebom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ovih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reagenasa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izbegavaju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konkurentni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procesi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što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eliminacija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premeštanje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karbokatjona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reaktanta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odvijaju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dve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faze.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prvoj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fazi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nastaje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odgovarajući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neorganski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estar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9761921"/>
              </p:ext>
            </p:extLst>
          </p:nvPr>
        </p:nvGraphicFramePr>
        <p:xfrm>
          <a:off x="3690602" y="1964155"/>
          <a:ext cx="4746625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2" name="CS ChemDraw Drawing" r:id="rId3" imgW="4745949" imgH="568823" progId="ChemDraw.Document.6.0">
                  <p:embed/>
                </p:oleObj>
              </mc:Choice>
              <mc:Fallback>
                <p:oleObj name="CS ChemDraw Drawing" r:id="rId3" imgW="4745949" imgH="568823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90602" y="1964155"/>
                        <a:ext cx="4746625" cy="568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421105" y="2967335"/>
            <a:ext cx="1128562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drugoj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fazi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halogenidni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anjon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dobijen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prethodnom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koraku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vrši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nukleofilni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napad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</a:t>
            </a:r>
            <a:r>
              <a:rPr lang="en-U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mehanizmu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konačan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proizvod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odgovarajući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halogenalkan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2773721"/>
              </p:ext>
            </p:extLst>
          </p:nvPr>
        </p:nvGraphicFramePr>
        <p:xfrm>
          <a:off x="3842207" y="3377178"/>
          <a:ext cx="4443413" cy="712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3" name="CS ChemDraw Drawing" r:id="rId5" imgW="4443984" imgH="712095" progId="ChemDraw.Document.6.0">
                  <p:embed/>
                </p:oleObj>
              </mc:Choice>
              <mc:Fallback>
                <p:oleObj name="CS ChemDraw Drawing" r:id="rId5" imgW="4443984" imgH="712095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42207" y="3377178"/>
                        <a:ext cx="4443413" cy="712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421104" y="4209670"/>
            <a:ext cx="1128562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stereospecifična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dolazi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inverzije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konfiguracije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asimetričnom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C-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atomu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(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polazimo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od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alkohola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gde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 –OH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vezana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hiralni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C-atom).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21102" y="5151923"/>
            <a:ext cx="1128562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Oksidacija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sekundarnih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alkohola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reagensima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Cr(VI) –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Oksidacija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alkohola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najčešće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vrši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reagensima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Cr(VI),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koji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upotrebljavaju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obliku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Na</a:t>
            </a:r>
            <a:r>
              <a:rPr lang="en-U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</a:t>
            </a:r>
            <a:r>
              <a:rPr lang="en-U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K</a:t>
            </a:r>
            <a:r>
              <a:rPr lang="en-U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</a:t>
            </a:r>
            <a:r>
              <a:rPr lang="en-U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CrO</a:t>
            </a:r>
            <a:r>
              <a:rPr lang="en-U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odvija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prisustvu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jakih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mineralnih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kiselina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tako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 je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pravo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oksidaciono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sredstvo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hromna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kiselina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H</a:t>
            </a:r>
            <a:r>
              <a:rPr lang="en-U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CrO</a:t>
            </a:r>
            <a:r>
              <a:rPr lang="en-US" sz="11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vrši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dva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koraka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prvom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koraku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nastaje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neorganski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hromatni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estar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U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narednom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koraku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prisutni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molekul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vode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reaguje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baza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uklanja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H-atom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ugljenika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koji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vezana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hidroksilna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Dobijeni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Cr(IV)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disproporcioniše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Cr(III)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Cr(V).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51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13609" y="1936754"/>
            <a:ext cx="1098483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Vilijamsova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sinteza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etara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najlakši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način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dobijanje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etara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reakcijom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između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alkoksida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primarnih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halogenalkana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Kao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rastvarač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može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upotrebiti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alkohol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iz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kojeg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nastao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alkoksid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neki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drugi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polarni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rastvarač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npr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Dimetilsulfoksid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DMSO).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3828351"/>
              </p:ext>
            </p:extLst>
          </p:nvPr>
        </p:nvGraphicFramePr>
        <p:xfrm>
          <a:off x="3873999" y="2830650"/>
          <a:ext cx="4464050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5" name="CS ChemDraw Drawing" r:id="rId3" imgW="4463973" imgH="629373" progId="ChemDraw.Document.6.0">
                  <p:embed/>
                </p:oleObj>
              </mc:Choice>
              <mc:Fallback>
                <p:oleObj name="CS ChemDraw Drawing" r:id="rId3" imgW="4463973" imgH="629373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73999" y="2830650"/>
                        <a:ext cx="4464050" cy="628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0735109"/>
              </p:ext>
            </p:extLst>
          </p:nvPr>
        </p:nvGraphicFramePr>
        <p:xfrm>
          <a:off x="2765510" y="688974"/>
          <a:ext cx="6349777" cy="9713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6" name="CS ChemDraw Drawing" r:id="rId5" imgW="5914679" imgH="905256" progId="ChemDraw.Document.6.0">
                  <p:embed/>
                </p:oleObj>
              </mc:Choice>
              <mc:Fallback>
                <p:oleObj name="CS ChemDraw Drawing" r:id="rId5" imgW="5914679" imgH="905256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765510" y="688974"/>
                        <a:ext cx="6349777" cy="9713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7901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631</Words>
  <Application>Microsoft Office PowerPoint</Application>
  <PresentationFormat>Widescreen</PresentationFormat>
  <Paragraphs>18</Paragraphs>
  <Slides>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 Theme</vt:lpstr>
      <vt:lpstr>CS ChemDraw Drawing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Mihajlo</dc:creator>
  <cp:lastModifiedBy>Mihajlo</cp:lastModifiedBy>
  <cp:revision>13</cp:revision>
  <dcterms:created xsi:type="dcterms:W3CDTF">2021-04-11T14:04:53Z</dcterms:created>
  <dcterms:modified xsi:type="dcterms:W3CDTF">2021-04-27T07:01:57Z</dcterms:modified>
</cp:coreProperties>
</file>