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2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236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3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710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04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4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5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76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7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72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34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05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D4DAD-31E9-4C54-B9E8-ED325BA0F6D0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1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7516" y="589274"/>
            <a:ext cx="11093116" cy="1182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funkcionalnu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sadrže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amino-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posmatrati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izvedena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amonijaka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zamenom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jednog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više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vodonika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alkil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aril-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grupama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Azotov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atom u amino-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sp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-hibridizovan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tetraedarsku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geometriju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On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preko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tri sp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-hibridizovane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orbitale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kovalentnim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polarnim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supstituente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preostaloj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sp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-hibridizovanoj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orbitali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nalazi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slobodan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elektronski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par. Amino-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polarna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dipolni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kovalentnih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usmereni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azota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supstituenata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azotovom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dele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sekundarne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tercijarne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531381"/>
              </p:ext>
            </p:extLst>
          </p:nvPr>
        </p:nvGraphicFramePr>
        <p:xfrm>
          <a:off x="4185483" y="2250074"/>
          <a:ext cx="3877182" cy="1143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CS ChemDraw Drawing" r:id="rId3" imgW="2680681" imgH="790980" progId="ChemDraw.Document.6.0">
                  <p:embed/>
                </p:oleObj>
              </mc:Choice>
              <mc:Fallback>
                <p:oleObj name="CS ChemDraw Drawing" r:id="rId3" imgW="2680681" imgH="7909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85483" y="2250074"/>
                        <a:ext cx="3877182" cy="11431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577515" y="3871554"/>
            <a:ext cx="110931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pokazuju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umereno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jake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slabe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osobine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prisustvu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vodonikov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atom,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ponašaju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grade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odgovarajuće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amonijum-jone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074160"/>
              </p:ext>
            </p:extLst>
          </p:nvPr>
        </p:nvGraphicFramePr>
        <p:xfrm>
          <a:off x="4286178" y="4629982"/>
          <a:ext cx="3675791" cy="1195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CS ChemDraw Drawing" r:id="rId5" imgW="2612207" imgH="848971" progId="ChemDraw.Document.6.0">
                  <p:embed/>
                </p:oleObj>
              </mc:Choice>
              <mc:Fallback>
                <p:oleObj name="CS ChemDraw Drawing" r:id="rId5" imgW="2612207" imgH="84897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86178" y="4629982"/>
                        <a:ext cx="3675791" cy="1195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760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1579" y="681335"/>
            <a:ext cx="1098483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deprotonovanje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neophodne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vrlo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jake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Obično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koriste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organometalna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što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butillitijum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amidni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anjon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520663"/>
              </p:ext>
            </p:extLst>
          </p:nvPr>
        </p:nvGraphicFramePr>
        <p:xfrm>
          <a:off x="4017963" y="1781175"/>
          <a:ext cx="4152900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CS ChemDraw Drawing" r:id="rId3" imgW="3031555" imgH="790980" progId="ChemDraw.Document.6.0">
                  <p:embed/>
                </p:oleObj>
              </mc:Choice>
              <mc:Fallback>
                <p:oleObj name="CS ChemDraw Drawing" r:id="rId3" imgW="3031555" imgH="7909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17963" y="1781175"/>
                        <a:ext cx="4152900" cy="1084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601579" y="3009309"/>
            <a:ext cx="1098483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slobodnog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elektronskog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azotu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ponašaju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dobri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nukleofili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Azot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elektronegativnost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kiseonika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jače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slabije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jači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nukleofili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1579" y="3703668"/>
            <a:ext cx="10984832" cy="923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Alkilovanje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amonijaka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dobru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odlazeću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dolazi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N-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alkilovanja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Kao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reagensi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obično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upotrebljavaju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alkil-sulfonati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započinje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nukleofilnim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napadom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azota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pozitivno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polarizovani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Intermedijer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N-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alkilamonijum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deprotonuje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viškom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polaznog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amina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nije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selektivna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retko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zaustavlja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ovoj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fazi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Češće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dolazi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polialkilovanja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dobija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smeša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proizvoda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800099"/>
              </p:ext>
            </p:extLst>
          </p:nvPr>
        </p:nvGraphicFramePr>
        <p:xfrm>
          <a:off x="2845577" y="4931802"/>
          <a:ext cx="6496836" cy="1215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CS ChemDraw Drawing" r:id="rId5" imgW="5524677" imgH="1033177" progId="ChemDraw.Document.6.0">
                  <p:embed/>
                </p:oleObj>
              </mc:Choice>
              <mc:Fallback>
                <p:oleObj name="CS ChemDraw Drawing" r:id="rId5" imgW="5524677" imgH="103317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45577" y="4931802"/>
                        <a:ext cx="6496836" cy="12153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589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65483" y="374667"/>
            <a:ext cx="1123749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ovakvih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poteškoća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često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primenjuju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indirektne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alkilovanja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5482" y="1004022"/>
            <a:ext cx="11237495" cy="287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Redukcija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alkanonitrila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Kao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redukciono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sredstvo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obično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koristi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litijum-aluminijumhidrid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obično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etarskim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rastvaračima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7332172"/>
              </p:ext>
            </p:extLst>
          </p:nvPr>
        </p:nvGraphicFramePr>
        <p:xfrm>
          <a:off x="4423360" y="1919121"/>
          <a:ext cx="3522396" cy="6195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CS ChemDraw Drawing" r:id="rId3" imgW="2238791" imgH="394424" progId="ChemDraw.Document.6.0">
                  <p:embed/>
                </p:oleObj>
              </mc:Choice>
              <mc:Fallback>
                <p:oleObj name="CS ChemDraw Drawing" r:id="rId3" imgW="2238791" imgH="39442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23360" y="1919121"/>
                        <a:ext cx="3522396" cy="6195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565481" y="2827093"/>
            <a:ext cx="11237495" cy="481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Redukcija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nitro-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Takođe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češće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koristi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redukciju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aromatičnih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nitro-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Kao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redukciona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sredstva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koriste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Fe/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HCl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Zn(Hg)/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HCl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vrši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katalitička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hidrogenizacija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prisustvu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paladijuma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Pt(IV)-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oksida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Ni.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376202"/>
              </p:ext>
            </p:extLst>
          </p:nvPr>
        </p:nvGraphicFramePr>
        <p:xfrm>
          <a:off x="4232864" y="3834231"/>
          <a:ext cx="3902727" cy="737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CS ChemDraw Drawing" r:id="rId5" imgW="2578608" imgH="487806" progId="ChemDraw.Document.6.0">
                  <p:embed/>
                </p:oleObj>
              </mc:Choice>
              <mc:Fallback>
                <p:oleObj name="CS ChemDraw Drawing" r:id="rId5" imgW="2578608" imgH="48780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32864" y="3834231"/>
                        <a:ext cx="3902727" cy="7377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565479" y="4844832"/>
            <a:ext cx="11237495" cy="481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Gabrielova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sinteza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primarnih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reagens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upotrebljava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imid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ftalne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uslovima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ftalimid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prevodi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ftalimidni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anjon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veoma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dobar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nukleofil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Nukleofilnom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mehanizmu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ftalimidni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anjon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zamenjuje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odlazeću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hidrolizom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oslobađa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obliku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soli, 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baznom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obradom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dobijamo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željeni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251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8321739"/>
              </p:ext>
            </p:extLst>
          </p:nvPr>
        </p:nvGraphicFramePr>
        <p:xfrm>
          <a:off x="1652588" y="500314"/>
          <a:ext cx="8442532" cy="1593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CS ChemDraw Drawing" r:id="rId3" imgW="7057892" imgH="1332087" progId="ChemDraw.Document.6.0">
                  <p:embed/>
                </p:oleObj>
              </mc:Choice>
              <mc:Fallback>
                <p:oleObj name="CS ChemDraw Drawing" r:id="rId3" imgW="7057892" imgH="133208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52588" y="500314"/>
                        <a:ext cx="8442532" cy="15931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637674" y="2286001"/>
            <a:ext cx="1096076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Reduktivno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aminovanje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aldehida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ketona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aldehidi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ketoni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reaguju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amonijakom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sekundarnim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Sa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amonijakom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proizvodi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sekundarnim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enamini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katalizovane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dobijenih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Kao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redukciono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sredstvo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obično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koriste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natrijum-borhidrid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natrijum-cijanoborhidrid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(NaBH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CN). 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8637671"/>
              </p:ext>
            </p:extLst>
          </p:nvPr>
        </p:nvGraphicFramePr>
        <p:xfrm>
          <a:off x="1652588" y="3246855"/>
          <a:ext cx="8417349" cy="2588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CS ChemDraw Drawing" r:id="rId5" imgW="6886921" imgH="2118376" progId="ChemDraw.Document.6.0">
                  <p:embed/>
                </p:oleObj>
              </mc:Choice>
              <mc:Fallback>
                <p:oleObj name="CS ChemDraw Drawing" r:id="rId5" imgW="6886921" imgH="211837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52588" y="3246855"/>
                        <a:ext cx="8417349" cy="25884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15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7620" y="464767"/>
            <a:ext cx="1105301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acetanilida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katalizovana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acetilovanja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azota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amino-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pomoću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anhidrida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sirćetne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3918956"/>
              </p:ext>
            </p:extLst>
          </p:nvPr>
        </p:nvGraphicFramePr>
        <p:xfrm>
          <a:off x="4010942" y="1266992"/>
          <a:ext cx="4266365" cy="116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CS ChemDraw Drawing" r:id="rId3" imgW="3672911" imgH="1001197" progId="ChemDraw.Document.6.0">
                  <p:embed/>
                </p:oleObj>
              </mc:Choice>
              <mc:Fallback>
                <p:oleObj name="CS ChemDraw Drawing" r:id="rId3" imgW="3672911" imgH="100119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10942" y="1266992"/>
                        <a:ext cx="4266365" cy="1163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309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470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Mihajlo</dc:creator>
  <cp:lastModifiedBy>Mihajlo</cp:lastModifiedBy>
  <cp:revision>24</cp:revision>
  <dcterms:created xsi:type="dcterms:W3CDTF">2021-04-25T15:51:26Z</dcterms:created>
  <dcterms:modified xsi:type="dcterms:W3CDTF">2022-05-05T18:21:39Z</dcterms:modified>
</cp:coreProperties>
</file>