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236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839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710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204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849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954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776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173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472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134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4DAD-31E9-4C54-B9E8-ED325BA0F6D0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505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D4DAD-31E9-4C54-B9E8-ED325BA0F6D0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320DD-F1AF-439A-B8B1-FC78B65AF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018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77516" y="589274"/>
            <a:ext cx="11093116" cy="34588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1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AROMATI</a:t>
            </a:r>
            <a:r>
              <a:rPr lang="sr-Latn-RS" sz="11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ČNA JEDINJENJA</a:t>
            </a: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sr-Latn-RS" sz="11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Rezonancija</a:t>
            </a: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Rezonancija je pojava da se struktura jedinjenja/jona/reaktivne vrste može predstaviti pomoću više lewisovih struktura koje se međusobno razlikuju po rasporedu elektrona. 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Prava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struktura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jedinjenja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nije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nijedna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od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pojedina</a:t>
            </a:r>
            <a:r>
              <a:rPr lang="sr-Latn-R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č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nih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mogu</a:t>
            </a: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ćih struktura, niti njihov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smeš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već je 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nešto između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sr-Latn-RS" sz="11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superpozicija</a:t>
            </a: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svih pojedinačnih struktura, tzv. 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ezonancioni h</a:t>
            </a:r>
            <a:r>
              <a:rPr lang="en-US" sz="1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brid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(dokaz – dužina veza u CO, benzenu, nitritnom anjonu, enolatnom anjonu, amidu).</a:t>
            </a:r>
            <a:r>
              <a:rPr lang="en-U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</a:t>
            </a: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đutim, ne učestvuju sve strukture u hibridu podjednako. Što je pojedinačna struktura stabilnija, njen udeo u hibridu je veći. Kriteriijumi za stabilnost su:</a:t>
            </a:r>
          </a:p>
          <a:p>
            <a:pPr marL="228600" indent="-228600" algn="just">
              <a:lnSpc>
                <a:spcPct val="115000"/>
              </a:lnSpc>
              <a:spcAft>
                <a:spcPts val="1000"/>
              </a:spcAft>
              <a:buAutoNum type="arabicPeriod"/>
            </a:pP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Popunjen oktet/dublet</a:t>
            </a:r>
          </a:p>
          <a:p>
            <a:pPr marL="228600" indent="-228600" algn="just">
              <a:lnSpc>
                <a:spcPct val="115000"/>
              </a:lnSpc>
              <a:spcAft>
                <a:spcPts val="1000"/>
              </a:spcAft>
              <a:buAutoNum type="arabicPeriod"/>
            </a:pP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Minimum razdvajanja naelektrisanja</a:t>
            </a:r>
          </a:p>
          <a:p>
            <a:pPr marL="228600" indent="-228600" algn="just">
              <a:lnSpc>
                <a:spcPct val="115000"/>
              </a:lnSpc>
              <a:spcAft>
                <a:spcPts val="1000"/>
              </a:spcAft>
              <a:buAutoNum type="arabicPeriod"/>
            </a:pP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Raspored naelektrisanja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sr-Latn-RS" sz="1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Ako se odvojimo od crteža benzena sa njegovim pojedinačnim vezama i zamislimo kako je raspoređena elektronska gustina u benzenovom prstenu, umesto povećane elektronske gustine na mestu pojedinačnih dvostrukih veza imamo ravnomerno raspoređen elektronski oblak, zbog delokalizacije elektronskih parova. Značaj rezonancije se ogleda u sniženju ukupne energije sistema u odnosu na bilo koju od pojedinačnih Lewisovih struktura. Npr, energija koja se oslobađa prilikom hidrogenizacije cikloheksena je 120 kJ/mol, a za 1,3-cikloheksadien je 231 kJ/mol. Za cikloheksatrien bi trebao da je oko 360 kJ/mol, međutim energija koja se oslobađa prilikom hidrogenizacije bezena iznoski 208 kJ/mol, dakle drastično niža od pretpostavljene energije za cikloheksatriensku strukturu, zahvaljujući rezonanciji. Razlika od 152 kJ/mol je rezonanciona energija benzena. Delokalizacija naelektrisanja takođe objašnjava stabilnost, recimo, benzil-karbokatjona ili benzil-radikala, kao i enolatnog anjona</a:t>
            </a:r>
            <a:endParaRPr lang="sr-Latn-R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4641176"/>
              </p:ext>
            </p:extLst>
          </p:nvPr>
        </p:nvGraphicFramePr>
        <p:xfrm>
          <a:off x="3163314" y="4374983"/>
          <a:ext cx="5976937" cy="188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" name="CS ChemDraw Drawing" r:id="rId3" imgW="5977199" imgH="1885133" progId="ChemDraw.Document.6.0">
                  <p:embed/>
                </p:oleObj>
              </mc:Choice>
              <mc:Fallback>
                <p:oleObj name="CS ChemDraw Drawing" r:id="rId3" imgW="5977199" imgH="1885133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63314" y="4374983"/>
                        <a:ext cx="5976937" cy="1884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9760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9232" y="385011"/>
            <a:ext cx="11309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-</a:t>
            </a:r>
            <a:r>
              <a:rPr lang="sr-Latn-R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Aromatičnost</a:t>
            </a:r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aromatičnost se može posmatrati kao poseban slučaj rezonancije. Ukoliko u cikličnom polienu u kojem postoji mogućnost rezonancije ima 4n+2 elektrona koji su delokalizovani, sistem se smatra aromatičnim (Hückelovo pravilo) Aromatičnošću se objašnjava, recimo, visoka kiselost ciklopentadiena i mala baznost pirola.</a:t>
            </a:r>
            <a:r>
              <a:rPr lang="sr-Latn-RS" dirty="0" smtClean="0"/>
              <a:t> 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5623834"/>
              </p:ext>
            </p:extLst>
          </p:nvPr>
        </p:nvGraphicFramePr>
        <p:xfrm>
          <a:off x="1973130" y="1345031"/>
          <a:ext cx="7223173" cy="12479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4" name="CS ChemDraw Drawing" r:id="rId3" imgW="5163596" imgH="891611" progId="ChemDraw.Document.6.0">
                  <p:embed/>
                </p:oleObj>
              </mc:Choice>
              <mc:Fallback>
                <p:oleObj name="CS ChemDraw Drawing" r:id="rId3" imgW="5163596" imgH="891611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73130" y="1345031"/>
                        <a:ext cx="7223173" cy="12479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69232" y="3653589"/>
            <a:ext cx="38621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ELEKTOFILNA AROMATIČNA SUPSTITUCIJA</a:t>
            </a:r>
          </a:p>
          <a:p>
            <a:endParaRPr lang="sr-Latn-R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Latn-R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Elektofilna aromatična </a:t>
            </a:r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supstitucija je naznačajnija opšta reakcija aromatičnih jedinjenja. Reakcija se sastoji u zameni (supstituciji) aromatičnog vodonika atoma nekom grupom kao što je alkil (R-),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cil (R-(C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=O)-), halogen (Cl-, Br-, I-),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sulfonil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(-SO</a:t>
            </a:r>
            <a:r>
              <a:rPr lang="en-US" sz="1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H),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illi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nitro (NO</a:t>
            </a:r>
            <a:r>
              <a:rPr lang="en-US" sz="1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Op</a:t>
            </a:r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šti mehanizam prikazan je na primeru </a:t>
            </a:r>
            <a:r>
              <a:rPr lang="sr-Latn-R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hlorovanja benzena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prisustvu</a:t>
            </a:r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FeCl</a:t>
            </a:r>
            <a:r>
              <a:rPr lang="sr-Latn-RS" sz="1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kao katalizatora (deluje kao aktivator hlora). </a:t>
            </a:r>
            <a:r>
              <a:rPr lang="sr-Latn-R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FeCl</a:t>
            </a:r>
            <a:r>
              <a:rPr lang="sr-Latn-R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sr-Latn-R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reaguje kao lewis-ova kiselina sa molekulom hlora dajući odgovarajući jonski kompleks. Hloronijum katjon kao veoma reaktivan elektrofil napada C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vezu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aromati</a:t>
            </a:r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čnog sistema i supstituiše jedan atom vodonika.</a:t>
            </a:r>
            <a:endParaRPr lang="sr-Latn-RS" sz="12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2630290"/>
              </p:ext>
            </p:extLst>
          </p:nvPr>
        </p:nvGraphicFramePr>
        <p:xfrm>
          <a:off x="5606715" y="3092984"/>
          <a:ext cx="3589588" cy="35611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5" name="CS ChemDraw Drawing" r:id="rId5" imgW="5347751" imgH="5306600" progId="ChemDraw.Document.6.0">
                  <p:embed/>
                </p:oleObj>
              </mc:Choice>
              <mc:Fallback>
                <p:oleObj name="CS ChemDraw Drawing" r:id="rId5" imgW="5347751" imgH="5306600" progId="ChemDraw.Document.6.0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06715" y="3092984"/>
                        <a:ext cx="3589588" cy="35611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3628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9232" y="385011"/>
            <a:ext cx="113096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-</a:t>
            </a:r>
            <a:r>
              <a:rPr lang="sr-Latn-R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Nitrovanje aromatičnih sistema – </a:t>
            </a:r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predstavlja reakciju supstitucije aromatičnih sistema nitronijum jonom. Koristi se smeša sumporne i azotne kiseline. Sumporna kiselina služi kao </a:t>
            </a:r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katalizator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generiše nitronium jon (jak elektrofil) iz azotne kiseline.</a:t>
            </a:r>
            <a:endParaRPr lang="en-US" baseline="-25000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2522243"/>
              </p:ext>
            </p:extLst>
          </p:nvPr>
        </p:nvGraphicFramePr>
        <p:xfrm>
          <a:off x="469232" y="1254376"/>
          <a:ext cx="5416550" cy="165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5" name="CS ChemDraw Drawing" r:id="rId3" imgW="5416650" imgH="1651890" progId="ChemDraw.Document.6.0">
                  <p:embed/>
                </p:oleObj>
              </mc:Choice>
              <mc:Fallback>
                <p:oleObj name="CS ChemDraw Drawing" r:id="rId3" imgW="5416650" imgH="165189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9232" y="1254376"/>
                        <a:ext cx="5416550" cy="1652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9809346"/>
              </p:ext>
            </p:extLst>
          </p:nvPr>
        </p:nvGraphicFramePr>
        <p:xfrm>
          <a:off x="7156450" y="1462088"/>
          <a:ext cx="3052763" cy="151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6" name="CS ChemDraw Drawing" r:id="rId5" imgW="3052395" imgH="1515014" progId="ChemDraw.Document.6.0">
                  <p:embed/>
                </p:oleObj>
              </mc:Choice>
              <mc:Fallback>
                <p:oleObj name="CS ChemDraw Drawing" r:id="rId5" imgW="3052395" imgH="1515014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156450" y="1462088"/>
                        <a:ext cx="3052763" cy="1514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69232" y="3283090"/>
            <a:ext cx="113096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-</a:t>
            </a:r>
            <a:r>
              <a:rPr lang="sr-Latn-R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Sulfonovanje aromatičnih sistema – </a:t>
            </a:r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 reakciju sulfonovanja koristi se sumpor trioksid i pušljiva sumporna kiselina. Pušljiva sumporna kiselina se drugačije naziva i oleum, i predstavlja je koncentrovan rastvor sumpor trioksida u sumpornoj kiselini. Elektrofil u ovoj reakciji je sumpor trioksid.</a:t>
            </a:r>
            <a:endParaRPr lang="en-US" baseline="-25000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7808286"/>
              </p:ext>
            </p:extLst>
          </p:nvPr>
        </p:nvGraphicFramePr>
        <p:xfrm>
          <a:off x="4416425" y="3795713"/>
          <a:ext cx="3416300" cy="17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7" name="CS ChemDraw Drawing" r:id="rId7" imgW="3251011" imgH="1691545" progId="ChemDraw.Document.6.0">
                  <p:embed/>
                </p:oleObj>
              </mc:Choice>
              <mc:Fallback>
                <p:oleObj name="CS ChemDraw Drawing" r:id="rId7" imgW="3251011" imgH="1691545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416425" y="3795713"/>
                        <a:ext cx="3416300" cy="177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306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9232" y="385011"/>
            <a:ext cx="113096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-</a:t>
            </a:r>
            <a:r>
              <a:rPr lang="sr-Latn-R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Friedel-Crafts-ovo acilovanje – </a:t>
            </a:r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 reakcija stvaranja c-c veze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supstitucijom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aromati</a:t>
            </a:r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čnog sistema acil grupom. Acilovanje se može vršiti pomoću kiselinskih halogenida ili anhidrida kiselina, kao katalizator za ovu reakciju se koristi Lewis-ova kiselina u ovom slučaju AlCl</a:t>
            </a:r>
            <a:r>
              <a:rPr lang="sr-Latn-RS" sz="1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baseline="-250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360132"/>
              </p:ext>
            </p:extLst>
          </p:nvPr>
        </p:nvGraphicFramePr>
        <p:xfrm>
          <a:off x="2953042" y="1222960"/>
          <a:ext cx="6342063" cy="284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3" name="CS ChemDraw Drawing" r:id="rId3" imgW="6341683" imgH="2845395" progId="ChemDraw.Document.6.0">
                  <p:embed/>
                </p:oleObj>
              </mc:Choice>
              <mc:Fallback>
                <p:oleObj name="CS ChemDraw Drawing" r:id="rId3" imgW="6341683" imgH="2845395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53042" y="1222960"/>
                        <a:ext cx="6342063" cy="284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69232" y="4067760"/>
            <a:ext cx="113096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-</a:t>
            </a:r>
            <a:r>
              <a:rPr lang="sr-Latn-R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Friedel-Crafts-ovo </a:t>
            </a:r>
            <a:r>
              <a:rPr lang="sr-Latn-R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lkil</a:t>
            </a:r>
            <a:r>
              <a:rPr lang="sr-Latn-R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ovanje </a:t>
            </a:r>
            <a:r>
              <a:rPr lang="sr-Latn-R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 reakcija stvaranja c-c veze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supstitucijom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aromati</a:t>
            </a:r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čnog sistema alkil grupom. alkilovanje se može vršiti pomoću alkil halogenida, kao katalizator za ovu reakciju se koristi Lewis-ova kiselina u ovom slučaju FeBr</a:t>
            </a:r>
            <a:r>
              <a:rPr lang="sr-Latn-RS" sz="1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baseline="-250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5122714"/>
              </p:ext>
            </p:extLst>
          </p:nvPr>
        </p:nvGraphicFramePr>
        <p:xfrm>
          <a:off x="3750760" y="5032292"/>
          <a:ext cx="4746625" cy="1195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4" name="CS ChemDraw Drawing" r:id="rId5" imgW="4745949" imgH="1194784" progId="ChemDraw.Document.6.0">
                  <p:embed/>
                </p:oleObj>
              </mc:Choice>
              <mc:Fallback>
                <p:oleObj name="CS ChemDraw Drawing" r:id="rId5" imgW="4745949" imgH="1194784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50760" y="5032292"/>
                        <a:ext cx="4746625" cy="1195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2481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9232" y="385011"/>
            <a:ext cx="11309684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DIREKCIONI EFEKAT SUPSTITUENATA U AROMATIČNOM SISTEMU</a:t>
            </a:r>
          </a:p>
          <a:p>
            <a:endParaRPr lang="sr-Latn-RS" dirty="0"/>
          </a:p>
          <a:p>
            <a:pPr marL="171450" indent="-171450" algn="just">
              <a:buFontTx/>
              <a:buChar char="-"/>
            </a:pPr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Supstituenti koji doniraju elektrone i povećavaju gustinu elektrona u prstenu označavaju se kao </a:t>
            </a:r>
            <a:r>
              <a:rPr lang="sr-Latn-R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aktivirajuće grupe</a:t>
            </a:r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One čine jezgro reaktivnije prema elektrofilnim aromatičnim supstitucijama. Sve aktivirajuće grupe su o,p-dirigujuće (o = orto , p = para), što znači da uslovljavaju regioselektivno uvođenje supstituenta tj. Elektrofila u orto i para položaje u odnosu na aktivirajuću grupu. Aktivirajuće grupe mogu donirati elektronsku gustinu hiperkonjugacionim efektom kao što su alkil grupe. Aktivirajuće grupe mogu donirati elektronsku gustinu rezonancom, primeri: -OR, OH, NH</a:t>
            </a:r>
            <a:r>
              <a:rPr lang="sr-Latn-RS" sz="1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</a:p>
          <a:p>
            <a:pPr marL="171450" indent="-171450" algn="just">
              <a:buFontTx/>
              <a:buChar char="-"/>
            </a:pPr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Supstituenti koji privlače elektrone i smanjuju gustinu označavaju se kao dezaktivirajuće grupe. One čine jezgro manje reaktivnim prema elektrofilnim aromatičnim supstitucijama. Dezaktivirajuće grupe mogu biti o,p-dirigujuće (-F, Cl, Br, I) i m-dirigujuće (m = meta). Dezaktivirajuće grupe dezaktiviraju sve položaje prema elektrofilnim aromatičnim supstitucijama, ali m položaje više nego o i p. Dezaktivirajuće grupe mogu odvlačiti elektronsku gustinu induktivnim efektom, primer: CF</a:t>
            </a:r>
            <a:r>
              <a:rPr lang="sr-Latn-RS" sz="1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-X</a:t>
            </a:r>
            <a:r>
              <a:rPr lang="sr-Latn-R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Dezaktivirajuće grupe mogu odvlačiti elektronsku gustinu </a:t>
            </a:r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rezonancom, primeri: CO</a:t>
            </a:r>
            <a:r>
              <a:rPr lang="sr-Latn-RS" sz="1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H, CO</a:t>
            </a:r>
            <a:r>
              <a:rPr lang="sr-Latn-RS" sz="1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R, NO</a:t>
            </a:r>
            <a:r>
              <a:rPr lang="sr-Latn-RS" sz="1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CN, SO</a:t>
            </a:r>
            <a:r>
              <a:rPr lang="sr-Latn-RS" sz="1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</a:p>
          <a:p>
            <a:endParaRPr lang="sr-Latn-RS" sz="1200" baseline="-25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5059184"/>
              </p:ext>
            </p:extLst>
          </p:nvPr>
        </p:nvGraphicFramePr>
        <p:xfrm>
          <a:off x="2583510" y="5216023"/>
          <a:ext cx="6744243" cy="1365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8" name="CS ChemDraw Drawing" r:id="rId3" imgW="4439306" imgH="898860" progId="ChemDraw.Document.6.0">
                  <p:embed/>
                </p:oleObj>
              </mc:Choice>
              <mc:Fallback>
                <p:oleObj name="CS ChemDraw Drawing" r:id="rId3" imgW="4439306" imgH="89886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83510" y="5216023"/>
                        <a:ext cx="6744243" cy="13652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5200432"/>
              </p:ext>
            </p:extLst>
          </p:nvPr>
        </p:nvGraphicFramePr>
        <p:xfrm>
          <a:off x="469232" y="2781468"/>
          <a:ext cx="4264403" cy="12250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9" name="CS ChemDraw Drawing" r:id="rId5" imgW="5675660" imgH="1630569" progId="ChemDraw.Document.6.0">
                  <p:embed/>
                </p:oleObj>
              </mc:Choice>
              <mc:Fallback>
                <p:oleObj name="CS ChemDraw Drawing" r:id="rId5" imgW="5675660" imgH="1630569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9232" y="2781468"/>
                        <a:ext cx="4264403" cy="12250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044035"/>
              </p:ext>
            </p:extLst>
          </p:nvPr>
        </p:nvGraphicFramePr>
        <p:xfrm>
          <a:off x="7387724" y="2781468"/>
          <a:ext cx="4391192" cy="114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0" name="CS ChemDraw Drawing" r:id="rId7" imgW="5548494" imgH="1449348" progId="ChemDraw.Document.6.0">
                  <p:embed/>
                </p:oleObj>
              </mc:Choice>
              <mc:Fallback>
                <p:oleObj name="CS ChemDraw Drawing" r:id="rId7" imgW="5548494" imgH="1449348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387724" y="2781468"/>
                        <a:ext cx="4391192" cy="1147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156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18147" y="3236494"/>
            <a:ext cx="11165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Generalni mehanizam nukleofilne aromatične supstitucije</a:t>
            </a:r>
            <a:endParaRPr lang="sr-Latn-R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8361157"/>
              </p:ext>
            </p:extLst>
          </p:nvPr>
        </p:nvGraphicFramePr>
        <p:xfrm>
          <a:off x="1212071" y="1541963"/>
          <a:ext cx="9679624" cy="16945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1" name="CS ChemDraw Drawing" r:id="rId3" imgW="6429721" imgH="1124854" progId="ChemDraw.Document.6.0">
                  <p:embed/>
                </p:oleObj>
              </mc:Choice>
              <mc:Fallback>
                <p:oleObj name="CS ChemDraw Drawing" r:id="rId3" imgW="6429721" imgH="1124854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2071" y="1541963"/>
                        <a:ext cx="9679624" cy="16945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21631" y="581526"/>
            <a:ext cx="111653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NUKLEOFILNA AROMATIČNA SUPSTITUCIJA</a:t>
            </a:r>
          </a:p>
          <a:p>
            <a:endParaRPr lang="sr-Latn-R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Da bi došlo do nukleofilne aromatične supstitucije potrebno je da aromatično jezgro bude elektron siromašno, tj. potrebno je prisustvo bar jedne elektron privlačne grupe (rezonancom stabilizovan anjon).</a:t>
            </a:r>
            <a:endParaRPr lang="sr-Latn-RS" sz="12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9670194"/>
              </p:ext>
            </p:extLst>
          </p:nvPr>
        </p:nvGraphicFramePr>
        <p:xfrm>
          <a:off x="6076624" y="4311960"/>
          <a:ext cx="4815071" cy="12413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2" name="CS ChemDraw Drawing" r:id="rId5" imgW="2746177" imgH="708684" progId="ChemDraw.Document.6.0">
                  <p:embed/>
                </p:oleObj>
              </mc:Choice>
              <mc:Fallback>
                <p:oleObj name="CS ChemDraw Drawing" r:id="rId5" imgW="2746177" imgH="708684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76624" y="4311960"/>
                        <a:ext cx="4815071" cy="12413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938703" y="5728793"/>
            <a:ext cx="30909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Primer dobijanja fenola iz benzensulfonske kiseline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3987088"/>
              </p:ext>
            </p:extLst>
          </p:nvPr>
        </p:nvGraphicFramePr>
        <p:xfrm>
          <a:off x="301109" y="3698159"/>
          <a:ext cx="3628900" cy="28464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3" name="CS ChemDraw Drawing" r:id="rId7" imgW="4535424" imgH="3558343" progId="ChemDraw.Document.6.0">
                  <p:embed/>
                </p:oleObj>
              </mc:Choice>
              <mc:Fallback>
                <p:oleObj name="CS ChemDraw Drawing" r:id="rId7" imgW="4535424" imgH="3558343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01109" y="3698159"/>
                        <a:ext cx="3628900" cy="28464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5592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21631" y="581526"/>
            <a:ext cx="111653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sr-Latn-R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Dobijanje fenola iz diazonijum soli </a:t>
            </a:r>
            <a:r>
              <a:rPr lang="sr-Latn-R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diazonijum soli uglavno postaju i reaguju u vodenim rastvorima, bez izolovanja. Ključni reakcioni intermedijer je izuzetno reaktivni aromatični karbokatjon</a:t>
            </a:r>
            <a:endParaRPr lang="sr-Latn-R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3661945"/>
              </p:ext>
            </p:extLst>
          </p:nvPr>
        </p:nvGraphicFramePr>
        <p:xfrm>
          <a:off x="3082925" y="1708150"/>
          <a:ext cx="6243638" cy="179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" name="CS ChemDraw Drawing" r:id="rId3" imgW="3936598" imgH="1130824" progId="ChemDraw.Document.6.0">
                  <p:embed/>
                </p:oleObj>
              </mc:Choice>
              <mc:Fallback>
                <p:oleObj name="CS ChemDraw Drawing" r:id="rId3" imgW="3936598" imgH="1130824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82925" y="1708150"/>
                        <a:ext cx="6243638" cy="1792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6602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</TotalTime>
  <Words>858</Words>
  <Application>Microsoft Office PowerPoint</Application>
  <PresentationFormat>Widescreen</PresentationFormat>
  <Paragraphs>24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CS ChemDraw Drawing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Mihajlo</dc:creator>
  <cp:lastModifiedBy>Mihajlo</cp:lastModifiedBy>
  <cp:revision>51</cp:revision>
  <dcterms:created xsi:type="dcterms:W3CDTF">2021-04-25T15:51:26Z</dcterms:created>
  <dcterms:modified xsi:type="dcterms:W3CDTF">2021-05-18T07:56:23Z</dcterms:modified>
</cp:coreProperties>
</file>