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236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3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10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0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4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5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7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7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72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3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0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D4DAD-31E9-4C54-B9E8-ED325BA0F6D0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1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199" y="164260"/>
            <a:ext cx="11297653" cy="2357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sr-Latn-R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KARBOKSILNE KISELINE I NJIHOVI DERIVATI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Karboksilne kiseline su jedinjenja koja kao funkcionalnu grupu sadrže karboksilnu grupu –COOH (karbonilna i hidroksilna grupa vezane za isti C-atom). Zamenom hidroksilne grupe odgovarajućom grupom izvode se derivati karboksilnih kiselina. Posebnu grupu čine nitrili, koji kao funkcionalnu grupu imaju cijano-grupu –CΞN. Ugljenik i kiseonik karbonilne grupe su sp</a:t>
            </a:r>
            <a:r>
              <a:rPr lang="sr-Latn-R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hibridizovani. Atom kiseonika hidrokislne grupe je sp</a:t>
            </a:r>
            <a:r>
              <a:rPr lang="sr-Latn-R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hibridizovan. Karboksilna grupa je polarna i ima planarnu geometriju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sr-Latn-R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Kochova sinteza karboksilnih kiselina </a:t>
            </a: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Postupak se zasniva na sposobnosti mravlje kiseline da se u prisustvu jake mineralne kiseline razgradi na ugljen-monoksid i vodu. U narednoj fazi reakcije, C=O reaguje se karbokatjonom koji je generisan u samoj reakcionoj smeši. U završnoj fazi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voda vrši nukleofilni napad na intermedijerni katjon. Ukoliko postoji mogućnost da se karbokatjon stabilizuje rezonancijom ili premeštanjem dobija se smeša proizvoda.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590493"/>
              </p:ext>
            </p:extLst>
          </p:nvPr>
        </p:nvGraphicFramePr>
        <p:xfrm>
          <a:off x="2625619" y="3195137"/>
          <a:ext cx="6960811" cy="3313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CS ChemDraw Drawing" r:id="rId3" imgW="6538173" imgH="3113603" progId="ChemDraw.Document.6.0">
                  <p:embed/>
                </p:oleObj>
              </mc:Choice>
              <mc:Fallback>
                <p:oleObj name="CS ChemDraw Drawing" r:id="rId3" imgW="6538173" imgH="311360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5619" y="3195137"/>
                        <a:ext cx="6960811" cy="3313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727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3242" y="432809"/>
            <a:ext cx="11173326" cy="48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Oksidacija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primarnih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vodenim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rastvorima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soli Cr(VI)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mineralnih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Intermedijer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navedenim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uslovima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odmah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podležu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daljoj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oksidaciji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974860"/>
              </p:ext>
            </p:extLst>
          </p:nvPr>
        </p:nvGraphicFramePr>
        <p:xfrm>
          <a:off x="4146401" y="1387734"/>
          <a:ext cx="3797250" cy="71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CS ChemDraw Drawing" r:id="rId3" imgW="3002209" imgH="568397" progId="ChemDraw.Document.6.0">
                  <p:embed/>
                </p:oleObj>
              </mc:Choice>
              <mc:Fallback>
                <p:oleObj name="CS ChemDraw Drawing" r:id="rId3" imgW="3002209" imgH="56839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46401" y="1387734"/>
                        <a:ext cx="3797250" cy="718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473242" y="2579876"/>
            <a:ext cx="11173326" cy="287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eakcija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grinjarevog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reagensa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ugljen-dioksidom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grinjarevog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ugljen-dioksidom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će karboksilne kiseline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000310"/>
              </p:ext>
            </p:extLst>
          </p:nvPr>
        </p:nvGraphicFramePr>
        <p:xfrm>
          <a:off x="3900345" y="3340133"/>
          <a:ext cx="4283074" cy="808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CS ChemDraw Drawing" r:id="rId5" imgW="4702993" imgH="886921" progId="ChemDraw.Document.6.0">
                  <p:embed/>
                </p:oleObj>
              </mc:Choice>
              <mc:Fallback>
                <p:oleObj name="CS ChemDraw Drawing" r:id="rId5" imgW="4702993" imgH="88692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00345" y="3340133"/>
                        <a:ext cx="4283074" cy="8080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455219" y="4489345"/>
            <a:ext cx="1117332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alkanoil-halogenida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SOCl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PCl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PBr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alkanoil-halogenidi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kiselinski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halogenidi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upotrebljavaju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inertni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ugljovodonični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najčešće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toluen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reakcionu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smešu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dodaju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tercijarni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trietilamin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Et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uloga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zadrže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oslobođeni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HCl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HBr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reakcionoj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smeši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time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povećaju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njihovu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koncentraciju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nukleofilnu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jačinu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916929"/>
              </p:ext>
            </p:extLst>
          </p:nvPr>
        </p:nvGraphicFramePr>
        <p:xfrm>
          <a:off x="4158136" y="5201949"/>
          <a:ext cx="3767492" cy="660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CS ChemDraw Drawing" r:id="rId7" imgW="3052395" imgH="534711" progId="ChemDraw.Document.6.0">
                  <p:embed/>
                </p:oleObj>
              </mc:Choice>
              <mc:Fallback>
                <p:oleObj name="CS ChemDraw Drawing" r:id="rId7" imgW="3052395" imgH="534711" progId="ChemDraw.Document.6.0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58136" y="5201949"/>
                        <a:ext cx="3767492" cy="660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922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73241" y="353101"/>
            <a:ext cx="1117332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anhidrida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Anhidridi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alkanoil-halogenida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ubrzati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upotrebe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alkalne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soli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444076"/>
              </p:ext>
            </p:extLst>
          </p:nvPr>
        </p:nvGraphicFramePr>
        <p:xfrm>
          <a:off x="3213109" y="1269799"/>
          <a:ext cx="5693589" cy="81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CS ChemDraw Drawing" r:id="rId3" imgW="4500124" imgH="646002" progId="ChemDraw.Document.6.0">
                  <p:embed/>
                </p:oleObj>
              </mc:Choice>
              <mc:Fallback>
                <p:oleObj name="CS ChemDraw Drawing" r:id="rId3" imgW="4500124" imgH="646002" progId="ChemDraw.Document.6.0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13109" y="1269799"/>
                        <a:ext cx="5693589" cy="817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73241" y="3082592"/>
            <a:ext cx="113096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estara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estri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mineralnih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uz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zagrevanje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praksi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umesto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upotrebljavaju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alkanoil-halogenidi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anhidridi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884384"/>
              </p:ext>
            </p:extLst>
          </p:nvPr>
        </p:nvGraphicFramePr>
        <p:xfrm>
          <a:off x="2808311" y="4187164"/>
          <a:ext cx="6639544" cy="95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CS ChemDraw Drawing" r:id="rId5" imgW="6214943" imgH="890332" progId="ChemDraw.Document.6.0">
                  <p:embed/>
                </p:oleObj>
              </mc:Choice>
              <mc:Fallback>
                <p:oleObj name="CS ChemDraw Drawing" r:id="rId5" imgW="6214943" imgH="890332" progId="ChemDraw.Document.6.0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08311" y="4187164"/>
                        <a:ext cx="6639544" cy="951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6581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9178" y="423613"/>
            <a:ext cx="113096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karboksamida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karboksilne kiseline u reakciji sa aminima inicijalno grade soli. Pri zagrevanju, dolazi do formiranja karboksamida. Pored amonijaka reaguju i primarni i sekundarni amini, dok tercijerni ne reaguju jer ne sadrže vodonik.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562504"/>
              </p:ext>
            </p:extLst>
          </p:nvPr>
        </p:nvGraphicFramePr>
        <p:xfrm>
          <a:off x="3462420" y="1489911"/>
          <a:ext cx="5283200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CS ChemDraw Drawing" r:id="rId3" imgW="5283956" imgH="989258" progId="ChemDraw.Document.6.0">
                  <p:embed/>
                </p:oleObj>
              </mc:Choice>
              <mc:Fallback>
                <p:oleObj name="CS ChemDraw Drawing" r:id="rId3" imgW="5283956" imgH="98925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62420" y="1489911"/>
                        <a:ext cx="5283200" cy="989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175277"/>
              </p:ext>
            </p:extLst>
          </p:nvPr>
        </p:nvGraphicFramePr>
        <p:xfrm>
          <a:off x="2719057" y="2744881"/>
          <a:ext cx="6769926" cy="126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CS ChemDraw Drawing" r:id="rId5" imgW="5908300" imgH="1101828" progId="ChemDraw.Document.6.0">
                  <p:embed/>
                </p:oleObj>
              </mc:Choice>
              <mc:Fallback>
                <p:oleObj name="CS ChemDraw Drawing" r:id="rId5" imgW="5908300" imgH="110182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19057" y="2744881"/>
                        <a:ext cx="6769926" cy="1262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49178" y="4796025"/>
            <a:ext cx="11297653" cy="804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</a:t>
            </a:r>
            <a:r>
              <a:rPr lang="sr-Latn-R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sr-Latn-R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Halogenovanje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alfa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polo</a:t>
            </a:r>
            <a:r>
              <a:rPr lang="sr-Latn-R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žaju (Hell-Volhard-Zellinski)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 Reakcija za funkcionalizaciju različitih karboksilnih kiselina, koje sadrže bar jedan H atom u alfa polozaju u odnosu na karboksilnu grupu. Na ovaj način mogu se dobiti 2-hlor i 2-brom karboksilne kiseline. Reakcija se odvija preko intermedijernog kiselinskog halogenida u prisustvu elementarnog broma ili hlora.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996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444366"/>
              </p:ext>
            </p:extLst>
          </p:nvPr>
        </p:nvGraphicFramePr>
        <p:xfrm>
          <a:off x="2052955" y="398145"/>
          <a:ext cx="7214858" cy="1420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CS ChemDraw Drawing" r:id="rId3" imgW="6216644" imgH="1223780" progId="ChemDraw.Document.6.0">
                  <p:embed/>
                </p:oleObj>
              </mc:Choice>
              <mc:Fallback>
                <p:oleObj name="CS ChemDraw Drawing" r:id="rId3" imgW="6216644" imgH="12237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2955" y="398145"/>
                        <a:ext cx="7214858" cy="1420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27258" y="2113785"/>
            <a:ext cx="11297653" cy="48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Redukcija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lako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redukovati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primarnih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korišćenjem jakih redukcionih sredstava kao što </a:t>
            </a: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litijum aluminijum hidrid ili kompleksi borana. 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511497"/>
              </p:ext>
            </p:extLst>
          </p:nvPr>
        </p:nvGraphicFramePr>
        <p:xfrm>
          <a:off x="3730943" y="2816543"/>
          <a:ext cx="4490282" cy="1156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CS ChemDraw Drawing" r:id="rId5" imgW="3409223" imgH="877966" progId="ChemDraw.Document.6.0">
                  <p:embed/>
                </p:oleObj>
              </mc:Choice>
              <mc:Fallback>
                <p:oleObj name="CS ChemDraw Drawing" r:id="rId5" imgW="3409223" imgH="87796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30943" y="2816543"/>
                        <a:ext cx="4490282" cy="1156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27258" y="4193648"/>
            <a:ext cx="11297653" cy="271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sr-Latn-R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Hunsdiecker-ova reakcija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 dobijanja halogen-alkana dekarboksilacijom soli karboksilnih kiselina. 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604634"/>
              </p:ext>
            </p:extLst>
          </p:nvPr>
        </p:nvGraphicFramePr>
        <p:xfrm>
          <a:off x="3065402" y="4791075"/>
          <a:ext cx="5821363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CS ChemDraw Drawing" r:id="rId7" imgW="5821964" imgH="1033177" progId="ChemDraw.Document.6.0">
                  <p:embed/>
                </p:oleObj>
              </mc:Choice>
              <mc:Fallback>
                <p:oleObj name="CS ChemDraw Drawing" r:id="rId7" imgW="5821964" imgH="103317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65402" y="4791075"/>
                        <a:ext cx="5821363" cy="103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427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481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Mihajlo</dc:creator>
  <cp:lastModifiedBy>Mihajlo</cp:lastModifiedBy>
  <cp:revision>17</cp:revision>
  <dcterms:created xsi:type="dcterms:W3CDTF">2021-04-25T15:51:26Z</dcterms:created>
  <dcterms:modified xsi:type="dcterms:W3CDTF">2021-04-27T06:23:20Z</dcterms:modified>
</cp:coreProperties>
</file>